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3"/>
  </p:notesMasterIdLst>
  <p:sldIdLst>
    <p:sldId id="256" r:id="rId5"/>
    <p:sldId id="261" r:id="rId6"/>
    <p:sldId id="265" r:id="rId7"/>
    <p:sldId id="302" r:id="rId8"/>
    <p:sldId id="266" r:id="rId9"/>
    <p:sldId id="264" r:id="rId10"/>
    <p:sldId id="292" r:id="rId11"/>
    <p:sldId id="257" r:id="rId12"/>
    <p:sldId id="305" r:id="rId13"/>
    <p:sldId id="306" r:id="rId14"/>
    <p:sldId id="272" r:id="rId15"/>
    <p:sldId id="270" r:id="rId16"/>
    <p:sldId id="263" r:id="rId17"/>
    <p:sldId id="268" r:id="rId18"/>
    <p:sldId id="273" r:id="rId19"/>
    <p:sldId id="274" r:id="rId20"/>
    <p:sldId id="294" r:id="rId21"/>
    <p:sldId id="275" r:id="rId22"/>
    <p:sldId id="276" r:id="rId23"/>
    <p:sldId id="283" r:id="rId24"/>
    <p:sldId id="291" r:id="rId25"/>
    <p:sldId id="277" r:id="rId26"/>
    <p:sldId id="293" r:id="rId27"/>
    <p:sldId id="307" r:id="rId28"/>
    <p:sldId id="278" r:id="rId29"/>
    <p:sldId id="303" r:id="rId30"/>
    <p:sldId id="301" r:id="rId31"/>
    <p:sldId id="279" r:id="rId32"/>
    <p:sldId id="280" r:id="rId33"/>
    <p:sldId id="281" r:id="rId34"/>
    <p:sldId id="299" r:id="rId35"/>
    <p:sldId id="300" r:id="rId36"/>
    <p:sldId id="282" r:id="rId37"/>
    <p:sldId id="308" r:id="rId38"/>
    <p:sldId id="284" r:id="rId39"/>
    <p:sldId id="296" r:id="rId40"/>
    <p:sldId id="297" r:id="rId41"/>
    <p:sldId id="29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761366-BCF7-5E09-B3A4-D892E8DEB684}" name="Jim Hegedus" initials="JH" userId="S::jimh@ws.partners::729054a0-8b66-4770-921c-8b8964a11be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2340"/>
    <a:srgbClr val="92ACC1"/>
    <a:srgbClr val="7084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7A7577-D23F-401F-8C54-2D88431B8E3D}" v="19" dt="2024-01-25T19:08:17.4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50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m Hegedus" userId="729054a0-8b66-4770-921c-8b8964a11be6" providerId="ADAL" clId="{B47A7577-D23F-401F-8C54-2D88431B8E3D}"/>
    <pc:docChg chg="modSld">
      <pc:chgData name="Jim Hegedus" userId="729054a0-8b66-4770-921c-8b8964a11be6" providerId="ADAL" clId="{B47A7577-D23F-401F-8C54-2D88431B8E3D}" dt="2024-01-25T19:08:17.405" v="98" actId="207"/>
      <pc:docMkLst>
        <pc:docMk/>
      </pc:docMkLst>
      <pc:sldChg chg="modSp mod">
        <pc:chgData name="Jim Hegedus" userId="729054a0-8b66-4770-921c-8b8964a11be6" providerId="ADAL" clId="{B47A7577-D23F-401F-8C54-2D88431B8E3D}" dt="2024-01-25T19:08:17.405" v="98" actId="207"/>
        <pc:sldMkLst>
          <pc:docMk/>
          <pc:sldMk cId="3329998157" sldId="261"/>
        </pc:sldMkLst>
        <pc:spChg chg="mod">
          <ac:chgData name="Jim Hegedus" userId="729054a0-8b66-4770-921c-8b8964a11be6" providerId="ADAL" clId="{B47A7577-D23F-401F-8C54-2D88431B8E3D}" dt="2024-01-25T19:08:17.405" v="98" actId="207"/>
          <ac:spMkLst>
            <pc:docMk/>
            <pc:sldMk cId="3329998157" sldId="261"/>
            <ac:spMk id="26" creationId="{B48857D7-E2AC-0556-4B77-58FEBEDC63E2}"/>
          </ac:spMkLst>
        </pc:spChg>
      </pc:sldChg>
      <pc:sldChg chg="addSp delSp modSp">
        <pc:chgData name="Jim Hegedus" userId="729054a0-8b66-4770-921c-8b8964a11be6" providerId="ADAL" clId="{B47A7577-D23F-401F-8C54-2D88431B8E3D}" dt="2024-01-25T17:33:22.129" v="97" actId="1076"/>
        <pc:sldMkLst>
          <pc:docMk/>
          <pc:sldMk cId="1360256847" sldId="302"/>
        </pc:sldMkLst>
        <pc:spChg chg="add del">
          <ac:chgData name="Jim Hegedus" userId="729054a0-8b66-4770-921c-8b8964a11be6" providerId="ADAL" clId="{B47A7577-D23F-401F-8C54-2D88431B8E3D}" dt="2024-01-25T17:31:02.780" v="81" actId="478"/>
          <ac:spMkLst>
            <pc:docMk/>
            <pc:sldMk cId="1360256847" sldId="302"/>
            <ac:spMk id="4" creationId="{B2FDD888-5A5B-80BD-850A-A655D0DB8B54}"/>
          </ac:spMkLst>
        </pc:spChg>
        <pc:spChg chg="add del">
          <ac:chgData name="Jim Hegedus" userId="729054a0-8b66-4770-921c-8b8964a11be6" providerId="ADAL" clId="{B47A7577-D23F-401F-8C54-2D88431B8E3D}" dt="2024-01-25T17:31:11.911" v="83" actId="478"/>
          <ac:spMkLst>
            <pc:docMk/>
            <pc:sldMk cId="1360256847" sldId="302"/>
            <ac:spMk id="7" creationId="{C628F490-A9FE-2156-AA05-A9D16A0BF46C}"/>
          </ac:spMkLst>
        </pc:spChg>
        <pc:picChg chg="add mod">
          <ac:chgData name="Jim Hegedus" userId="729054a0-8b66-4770-921c-8b8964a11be6" providerId="ADAL" clId="{B47A7577-D23F-401F-8C54-2D88431B8E3D}" dt="2024-01-25T17:33:22.129" v="97" actId="1076"/>
          <ac:picMkLst>
            <pc:docMk/>
            <pc:sldMk cId="1360256847" sldId="302"/>
            <ac:picMk id="8" creationId="{E14EEE61-A231-3F16-D6B7-C9969CCE6BC7}"/>
          </ac:picMkLst>
        </pc:picChg>
        <pc:picChg chg="del mod">
          <ac:chgData name="Jim Hegedus" userId="729054a0-8b66-4770-921c-8b8964a11be6" providerId="ADAL" clId="{B47A7577-D23F-401F-8C54-2D88431B8E3D}" dt="2024-01-25T17:32:20.712" v="95" actId="478"/>
          <ac:picMkLst>
            <pc:docMk/>
            <pc:sldMk cId="1360256847" sldId="302"/>
            <ac:picMk id="2068" creationId="{BDE65D1F-1D9F-8EE0-4F7C-9B5A373C18E2}"/>
          </ac:picMkLst>
        </pc:picChg>
      </pc:sldChg>
      <pc:sldChg chg="modNotesTx">
        <pc:chgData name="Jim Hegedus" userId="729054a0-8b66-4770-921c-8b8964a11be6" providerId="ADAL" clId="{B47A7577-D23F-401F-8C54-2D88431B8E3D}" dt="2024-01-25T15:15:13.453" v="39" actId="20577"/>
        <pc:sldMkLst>
          <pc:docMk/>
          <pc:sldMk cId="2864849663" sldId="305"/>
        </pc:sldMkLst>
      </pc:sldChg>
      <pc:sldChg chg="modNotesTx">
        <pc:chgData name="Jim Hegedus" userId="729054a0-8b66-4770-921c-8b8964a11be6" providerId="ADAL" clId="{B47A7577-D23F-401F-8C54-2D88431B8E3D}" dt="2024-01-25T15:15:20.103" v="79" actId="20577"/>
        <pc:sldMkLst>
          <pc:docMk/>
          <pc:sldMk cId="2343173802" sldId="30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31709E-3186-41CE-BA5F-4C5F666F8598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FA9C4-ED6A-41DC-821A-3D4317ECD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52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FA9C4-ED6A-41DC-821A-3D4317ECD7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71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FA9C4-ED6A-41DC-821A-3D4317ECD7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77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6E0A7-01DE-4F83-994B-55B07665F8D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62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FA9C4-ED6A-41DC-821A-3D4317ECD7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99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FA9C4-ED6A-41DC-821A-3D4317ECD71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22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FA9C4-ED6A-41DC-821A-3D4317ECD71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935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6E0A7-01DE-4F83-994B-55B07665F8D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919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FA9C4-ED6A-41DC-821A-3D4317ECD71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137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6E0A7-01DE-4F83-994B-55B07665F8D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2844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6E0A7-01DE-4F83-994B-55B07665F8D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3231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6E0A7-01DE-4F83-994B-55B07665F8D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99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FA9C4-ED6A-41DC-821A-3D4317ECD7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684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FA9C4-ED6A-41DC-821A-3D4317ECD71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118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6E0A7-01DE-4F83-994B-55B07665F8D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229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6E0A7-01DE-4F83-994B-55B07665F8D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168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6E0A7-01DE-4F83-994B-55B07665F8D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028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6E0A7-01DE-4F83-994B-55B07665F8D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764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6E0A7-01DE-4F83-994B-55B07665F8D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283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6E0A7-01DE-4F83-994B-55B07665F8D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688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6E0A7-01DE-4F83-994B-55B07665F8D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9933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6E0A7-01DE-4F83-994B-55B07665F8D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805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6E0A7-01DE-4F83-994B-55B07665F8D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29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FA9C4-ED6A-41DC-821A-3D4317ECD71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102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6E0A7-01DE-4F83-994B-55B07665F8D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613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6E0A7-01DE-4F83-994B-55B07665F8D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516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6E0A7-01DE-4F83-994B-55B07665F8D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487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6E0A7-01DE-4F83-994B-55B07665F8D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346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6E0A7-01DE-4F83-994B-55B07665F8D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14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6E0A7-01DE-4F83-994B-55B07665F8D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6723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6E0A7-01DE-4F83-994B-55B07665F8D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476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JB – cover where we see opportunity, geography, property type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FA9C4-ED6A-41DC-821A-3D4317ECD71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322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FA9C4-ED6A-41DC-821A-3D4317ECD71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59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FA9C4-ED6A-41DC-821A-3D4317ECD7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46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JB</a:t>
            </a:r>
          </a:p>
          <a:p>
            <a:r>
              <a:rPr lang="en-US"/>
              <a:t>Fed Funds rate increased 100 bps in 2023; on top of 425 bps in 2022!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FA9C4-ED6A-41DC-821A-3D4317ECD7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64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FA9C4-ED6A-41DC-821A-3D4317ECD7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61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6E0A7-01DE-4F83-994B-55B07665F8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03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FA9C4-ED6A-41DC-821A-3D4317ECD7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080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FA9C4-ED6A-41DC-821A-3D4317ECD71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87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1D8C8-18DA-A39D-C5E7-08619D2E6F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45D0B8-27D4-7E5E-8C75-FEEE86A667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DB749-1FFB-2F2F-DA1B-768A83C98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CCDB-9158-FE46-98CB-74B1A33CE655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8E877-1E69-D427-05D7-6E5C0CE1A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69E94-3FF3-D7A8-8CF5-AD7A50DA2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4C74D-2468-C14E-A9A1-2D8D88F78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00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3BE5F-F198-812F-50BE-4023A01E4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ED7A97-4379-F09D-9EAE-3AA020F30F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C3FE5-D3E0-004F-498A-BC3BD0469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CCDB-9158-FE46-98CB-74B1A33CE655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87889-E380-D0CB-4B47-6F4AB0F2F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8929D-4F09-DD62-423F-9B01BB36B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4C74D-2468-C14E-A9A1-2D8D88F78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13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2FDEF2-1675-0DB1-153E-D16CA5F04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549DFA-5097-D0C8-4A47-989A10D56E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F4D2B-152B-F228-588B-F02DE70E4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CCDB-9158-FE46-98CB-74B1A33CE655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7CEB8-9FB4-6FC5-BB75-6593BC817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17135-0C59-66D6-221D-9C2C2DFC5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4C74D-2468-C14E-A9A1-2D8D88F78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87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74A96-E5A8-F2E1-CD75-03BD8291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4B2EC-7CDA-AA4F-1925-23E5EFDDC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BA256-8350-AD50-DCDE-609B3AEEA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CCDB-9158-FE46-98CB-74B1A33CE655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D3E5A-D6F2-03A2-66FA-448F6ADE2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1A3F4-BF07-4D44-6C6C-21282CB64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4C74D-2468-C14E-A9A1-2D8D88F78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13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4261-CA44-671A-FC76-469128F7B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140BE-A8BF-060F-B9B4-28F1F89A6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4BD80-7830-7B73-62DC-403C015E5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CCDB-9158-FE46-98CB-74B1A33CE655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014FD-74B4-AA47-66BA-213B3ACB0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83463-7F3C-BB80-6447-3F342B82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4C74D-2468-C14E-A9A1-2D8D88F78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73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D6F2E-7F98-0C68-108E-EA345E23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05FC6-1CDA-E004-0A75-54B1B8699A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07A7C4-6098-F04B-EE57-EF4739D19C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CAB4F-E6AF-A295-4D85-24C0CE22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CCDB-9158-FE46-98CB-74B1A33CE655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BDEB4C-0187-A367-A494-C3FE0106A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A032B-5A7A-1F91-943E-2AA368E63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4C74D-2468-C14E-A9A1-2D8D88F78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77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9CCF3-C06A-E662-1816-8BDD998F7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73DD8-1402-E630-406F-4D67DFAA6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1665BA-4C34-2290-B56E-97316A76C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BD8F5-6145-4EAD-E1AF-232A20AF10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74BAC3-4E37-C1D1-ED7E-DF70A5786A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147229-A029-BC90-624F-BB57262CB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CCDB-9158-FE46-98CB-74B1A33CE655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96B922-3E1C-9FF7-55E5-F00FC190B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6F7664-BB09-F30C-601F-06717289D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4C74D-2468-C14E-A9A1-2D8D88F78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152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6CE84-564D-E4ED-AF15-3C80799DF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E63777-E516-0AA2-44A8-9730962E3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CCDB-9158-FE46-98CB-74B1A33CE655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9BC39A-C53C-8018-69D9-A3AEB79F8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DCF651-152E-A307-95AE-9676C631F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4C74D-2468-C14E-A9A1-2D8D88F78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64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B0D59C-1A68-F3D4-1307-4023360F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CCDB-9158-FE46-98CB-74B1A33CE655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FFE3FF-E843-72B3-187B-27391056C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371D77-120D-2E23-AB24-BC3427E1B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4C74D-2468-C14E-A9A1-2D8D88F78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41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4A534-1930-C2CB-84A0-77B0AA98F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DB7EF-2550-3750-DFF8-AFE8745AE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ECEDF-D144-E2A9-DFFA-5AA510608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C64EF1-90A0-C5E8-D896-7877E283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CCDB-9158-FE46-98CB-74B1A33CE655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4B62B0-D00F-4707-2D8C-AE2145CD5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A56880-B3EF-7CBC-43EF-1EC827E0D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4C74D-2468-C14E-A9A1-2D8D88F78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16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8B0FA-799B-3675-8B2F-DF38AA4CB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7B80EA-67BD-B2E6-1C40-8EE6CD29E7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13DB63-2D4C-35AA-DB5C-83291906C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2AB587-DB3C-B487-30BC-098F83ECE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FCCDB-9158-FE46-98CB-74B1A33CE655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3643BB-EBF1-E154-CE76-D96217EE8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EC37FA-EBF3-C81A-2DEC-6E5A842B8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4C74D-2468-C14E-A9A1-2D8D88F78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850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C2B8DF-CF41-657D-43AA-52CD89EB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3BBFAF-8E60-320A-97B1-6629074A3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4B99C-C556-F671-3284-A8F10D8BB7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FCCDB-9158-FE46-98CB-74B1A33CE655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D926D-15E6-88E7-A938-FEF4DABD30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E4CA7-F9E1-3905-A97C-AD484625F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4C74D-2468-C14E-A9A1-2D8D88F78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0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2.png"/><Relationship Id="rId9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2.pn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11" Type="http://schemas.openxmlformats.org/officeDocument/2006/relationships/image" Target="../media/image69.jpeg"/><Relationship Id="rId5" Type="http://schemas.openxmlformats.org/officeDocument/2006/relationships/image" Target="../media/image64.png"/><Relationship Id="rId10" Type="http://schemas.openxmlformats.org/officeDocument/2006/relationships/image" Target="../media/image68.jpeg"/><Relationship Id="rId4" Type="http://schemas.openxmlformats.org/officeDocument/2006/relationships/image" Target="../media/image63.jpeg"/><Relationship Id="rId9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0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2.png"/><Relationship Id="rId9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jpeg"/><Relationship Id="rId26" Type="http://schemas.openxmlformats.org/officeDocument/2006/relationships/image" Target="../media/image25.png"/><Relationship Id="rId3" Type="http://schemas.openxmlformats.org/officeDocument/2006/relationships/image" Target="../media/image10.jpeg"/><Relationship Id="rId21" Type="http://schemas.openxmlformats.org/officeDocument/2006/relationships/image" Target="../media/image20.jpe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image" Target="../media/image16.png"/><Relationship Id="rId25" Type="http://schemas.openxmlformats.org/officeDocument/2006/relationships/image" Target="../media/image24.jpeg"/><Relationship Id="rId3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8.jpeg"/><Relationship Id="rId24" Type="http://schemas.openxmlformats.org/officeDocument/2006/relationships/image" Target="../media/image23.jpeg"/><Relationship Id="rId32" Type="http://schemas.openxmlformats.org/officeDocument/2006/relationships/image" Target="../media/image31.jpeg"/><Relationship Id="rId5" Type="http://schemas.openxmlformats.org/officeDocument/2006/relationships/image" Target="../media/image3.jpe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7.jpeg"/><Relationship Id="rId19" Type="http://schemas.openxmlformats.org/officeDocument/2006/relationships/image" Target="../media/image18.png"/><Relationship Id="rId31" Type="http://schemas.openxmlformats.org/officeDocument/2006/relationships/image" Target="../media/image30.jpeg"/><Relationship Id="rId4" Type="http://schemas.openxmlformats.org/officeDocument/2006/relationships/image" Target="../media/image11.jpeg"/><Relationship Id="rId9" Type="http://schemas.openxmlformats.org/officeDocument/2006/relationships/image" Target="../media/image6.jpe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jpeg"/><Relationship Id="rId30" Type="http://schemas.openxmlformats.org/officeDocument/2006/relationships/image" Target="../media/image29.jpeg"/><Relationship Id="rId8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7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11" Type="http://schemas.openxmlformats.org/officeDocument/2006/relationships/image" Target="../media/image40.jpeg"/><Relationship Id="rId5" Type="http://schemas.openxmlformats.org/officeDocument/2006/relationships/image" Target="../media/image33.jpeg"/><Relationship Id="rId10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skyline with lights reflecting on water&#10;&#10;Description automatically generated">
            <a:extLst>
              <a:ext uri="{FF2B5EF4-FFF2-40B4-BE49-F238E27FC236}">
                <a16:creationId xmlns:a16="http://schemas.microsoft.com/office/drawing/2014/main" id="{075B0487-1A12-1A4C-EE33-92F29D4D00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02F7C2B-FAE1-A3F2-E385-2B505B44A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4381" y="1077598"/>
            <a:ext cx="8165850" cy="1818807"/>
          </a:xfrm>
        </p:spPr>
        <p:txBody>
          <a:bodyPr>
            <a:normAutofit/>
          </a:bodyPr>
          <a:lstStyle/>
          <a:p>
            <a:pPr algn="l"/>
            <a:r>
              <a:rPr lang="en-US" sz="4400">
                <a:solidFill>
                  <a:schemeClr val="bg1"/>
                </a:solidFill>
                <a:latin typeface="FreightText Pro Bold" panose="02000803080000020004" pitchFamily="50" charset="0"/>
              </a:rPr>
              <a:t>Investor Update</a:t>
            </a:r>
            <a:br>
              <a:rPr lang="en-US" sz="4400">
                <a:solidFill>
                  <a:schemeClr val="bg1"/>
                </a:solidFill>
                <a:latin typeface="FreightText Pro Bold" panose="02000803080000020004" pitchFamily="50" charset="0"/>
              </a:rPr>
            </a:br>
            <a:r>
              <a:rPr lang="en-US" sz="3200" i="1">
                <a:solidFill>
                  <a:schemeClr val="bg1"/>
                </a:solidFill>
                <a:latin typeface="FreightText Pro Book" panose="02000603060000020004" pitchFamily="50" charset="0"/>
              </a:rPr>
              <a:t>January 25, 2024</a:t>
            </a:r>
            <a:br>
              <a:rPr lang="en-US" sz="4400" i="1">
                <a:solidFill>
                  <a:schemeClr val="bg1"/>
                </a:solidFill>
                <a:latin typeface="FreightText Pro Book" panose="02000603060000020004" pitchFamily="50" charset="0"/>
              </a:rPr>
            </a:br>
            <a:endParaRPr lang="en-US" sz="4400">
              <a:solidFill>
                <a:schemeClr val="bg1"/>
              </a:solidFill>
              <a:latin typeface="FreightText Pro Bold" panose="02000803080000020004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2397FF-5B8E-3FC6-6CD2-E1CCD7967287}"/>
              </a:ext>
            </a:extLst>
          </p:cNvPr>
          <p:cNvSpPr/>
          <p:nvPr/>
        </p:nvSpPr>
        <p:spPr>
          <a:xfrm>
            <a:off x="706062" y="2541"/>
            <a:ext cx="3322452" cy="6855460"/>
          </a:xfrm>
          <a:prstGeom prst="rect">
            <a:avLst/>
          </a:prstGeom>
          <a:solidFill>
            <a:srgbClr val="092340">
              <a:alpha val="76387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A033AD01-459D-F86F-6EBF-1BDB81D53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195" y="764894"/>
            <a:ext cx="2327037" cy="17317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5D24C4-8270-FCEE-B37F-8C2F59EEF3A4}"/>
              </a:ext>
            </a:extLst>
          </p:cNvPr>
          <p:cNvSpPr txBox="1"/>
          <p:nvPr/>
        </p:nvSpPr>
        <p:spPr>
          <a:xfrm>
            <a:off x="-877562" y="5827415"/>
            <a:ext cx="6489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FreightText Pro Book" panose="02000603060000020004" pitchFamily="50" charset="0"/>
              </a:rPr>
              <a:t>ws.partners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33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6693E8AA-D36C-A4B1-4BE1-5609460E8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5207" y="622666"/>
            <a:ext cx="6658274" cy="578868"/>
          </a:xfrm>
        </p:spPr>
        <p:txBody>
          <a:bodyPr>
            <a:noAutofit/>
          </a:bodyPr>
          <a:lstStyle/>
          <a:p>
            <a:pPr algn="l"/>
            <a:r>
              <a:rPr lang="en-US" sz="4200">
                <a:solidFill>
                  <a:srgbClr val="092340"/>
                </a:solidFill>
                <a:latin typeface="FreightText Pro Bold" panose="02000803080000020004" pitchFamily="50" charset="0"/>
              </a:rPr>
              <a:t>Loan Maturities</a:t>
            </a:r>
            <a:endParaRPr lang="en-US" sz="4200">
              <a:solidFill>
                <a:srgbClr val="92ACC1"/>
              </a:solidFill>
              <a:latin typeface="FreightText Pro Bold" panose="02000803080000020004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63A8A5F-DF16-3433-9C9E-4F1A4FA3A582}"/>
              </a:ext>
            </a:extLst>
          </p:cNvPr>
          <p:cNvSpPr/>
          <p:nvPr/>
        </p:nvSpPr>
        <p:spPr>
          <a:xfrm rot="5400000">
            <a:off x="277439" y="898349"/>
            <a:ext cx="602303" cy="45719"/>
          </a:xfrm>
          <a:prstGeom prst="rect">
            <a:avLst/>
          </a:prstGeom>
          <a:solidFill>
            <a:srgbClr val="92ACC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uilding with a parking lot&#10;&#10;Description automatically generated">
            <a:extLst>
              <a:ext uri="{FF2B5EF4-FFF2-40B4-BE49-F238E27FC236}">
                <a16:creationId xmlns:a16="http://schemas.microsoft.com/office/drawing/2014/main" id="{578ADDFF-9629-3D2F-FBBF-DCAB624434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3000" y="0"/>
            <a:ext cx="3429000" cy="17200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4B07662-35ED-BCD3-4D97-C536638DAA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3000" y="1720056"/>
            <a:ext cx="3427036" cy="17190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BB6770A-FA62-471E-A4E5-12F728DEA5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3718" y="5146811"/>
            <a:ext cx="3427036" cy="17190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1D194A-8018-7BFA-36CF-FA54BE51F3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6"/>
          <a:stretch/>
        </p:blipFill>
        <p:spPr>
          <a:xfrm>
            <a:off x="8761754" y="3427739"/>
            <a:ext cx="3429000" cy="17190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F2AE9D-EC40-FD4C-66A7-703A91AE0A63}"/>
              </a:ext>
            </a:extLst>
          </p:cNvPr>
          <p:cNvSpPr/>
          <p:nvPr/>
        </p:nvSpPr>
        <p:spPr>
          <a:xfrm>
            <a:off x="8763000" y="0"/>
            <a:ext cx="3429000" cy="6855460"/>
          </a:xfrm>
          <a:prstGeom prst="rect">
            <a:avLst/>
          </a:prstGeom>
          <a:solidFill>
            <a:srgbClr val="09234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BB8BD449-CFD3-C838-C95D-91E6A3E310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6763" y="764894"/>
            <a:ext cx="2327037" cy="17317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BFB80E-DFFB-F78B-588F-47FDD740DC9F}"/>
              </a:ext>
            </a:extLst>
          </p:cNvPr>
          <p:cNvSpPr txBox="1"/>
          <p:nvPr/>
        </p:nvSpPr>
        <p:spPr>
          <a:xfrm>
            <a:off x="8693353" y="5856774"/>
            <a:ext cx="3562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FreightText Pro Book" panose="02000603060000020004" pitchFamily="50" charset="0"/>
              </a:rPr>
              <a:t>ws.partners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0C80A11-A0E1-6414-D84C-2D3EE84A58C5}"/>
              </a:ext>
            </a:extLst>
          </p:cNvPr>
          <p:cNvSpPr txBox="1">
            <a:spLocks/>
          </p:cNvSpPr>
          <p:nvPr/>
        </p:nvSpPr>
        <p:spPr>
          <a:xfrm>
            <a:off x="9075386" y="3951675"/>
            <a:ext cx="2794736" cy="451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latin typeface="FreightText Pro Book" panose="02000603060000020004"/>
              </a:rPr>
              <a:t>FUND I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9AAD54D-0102-8052-002A-4D327A750376}"/>
              </a:ext>
            </a:extLst>
          </p:cNvPr>
          <p:cNvSpPr txBox="1">
            <a:spLocks/>
          </p:cNvSpPr>
          <p:nvPr/>
        </p:nvSpPr>
        <p:spPr>
          <a:xfrm>
            <a:off x="601450" y="1715359"/>
            <a:ext cx="279473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US" sz="3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610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Union</a:t>
            </a:r>
            <a:endParaRPr lang="en-US" sz="3000" baseline="30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Wayzata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Beltline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Average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0C57FE5-6EF2-E661-DA80-3AADEAE1A40A}"/>
              </a:ext>
            </a:extLst>
          </p:cNvPr>
          <p:cNvSpPr txBox="1">
            <a:spLocks/>
          </p:cNvSpPr>
          <p:nvPr/>
        </p:nvSpPr>
        <p:spPr>
          <a:xfrm>
            <a:off x="4689924" y="1712665"/>
            <a:ext cx="1520350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LTC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58.6%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64.8%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59.0%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59.0%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60.0%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E9B2EAB-671E-3E98-6F26-FCEBD9C38FA2}"/>
              </a:ext>
            </a:extLst>
          </p:cNvPr>
          <p:cNvSpPr txBox="1">
            <a:spLocks/>
          </p:cNvSpPr>
          <p:nvPr/>
        </p:nvSpPr>
        <p:spPr>
          <a:xfrm>
            <a:off x="2518224" y="1712666"/>
            <a:ext cx="1520350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Rate</a:t>
            </a:r>
            <a:endParaRPr lang="en-US" sz="3000" baseline="30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6.32%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6.52%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4.05%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3.39%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5.40%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0417898-C03B-D166-208D-8B11A9083675}"/>
              </a:ext>
            </a:extLst>
          </p:cNvPr>
          <p:cNvSpPr txBox="1">
            <a:spLocks/>
          </p:cNvSpPr>
          <p:nvPr/>
        </p:nvSpPr>
        <p:spPr>
          <a:xfrm>
            <a:off x="6764037" y="1712666"/>
            <a:ext cx="1617937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Maturity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Oct-27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Oct-27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Jan-25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Sep-25</a:t>
            </a:r>
          </a:p>
        </p:txBody>
      </p:sp>
    </p:spTree>
    <p:extLst>
      <p:ext uri="{BB962C8B-B14F-4D97-AF65-F5344CB8AC3E}">
        <p14:creationId xmlns:p14="http://schemas.microsoft.com/office/powerpoint/2010/main" val="2343173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with a parking lot&#10;&#10;Description automatically generated">
            <a:extLst>
              <a:ext uri="{FF2B5EF4-FFF2-40B4-BE49-F238E27FC236}">
                <a16:creationId xmlns:a16="http://schemas.microsoft.com/office/drawing/2014/main" id="{B5B0A52F-A64D-3F81-FD10-ED72EC982A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6356" y="0"/>
            <a:ext cx="3435644" cy="686466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63A8A5F-DF16-3433-9C9E-4F1A4FA3A582}"/>
              </a:ext>
            </a:extLst>
          </p:cNvPr>
          <p:cNvSpPr/>
          <p:nvPr/>
        </p:nvSpPr>
        <p:spPr>
          <a:xfrm rot="5400000">
            <a:off x="277439" y="898349"/>
            <a:ext cx="602303" cy="45719"/>
          </a:xfrm>
          <a:prstGeom prst="rect">
            <a:avLst/>
          </a:prstGeom>
          <a:solidFill>
            <a:srgbClr val="92ACC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C9A23B-68FB-B4AB-D0BB-AB3CD84B7215}"/>
              </a:ext>
            </a:extLst>
          </p:cNvPr>
          <p:cNvSpPr/>
          <p:nvPr/>
        </p:nvSpPr>
        <p:spPr>
          <a:xfrm>
            <a:off x="8757280" y="2540"/>
            <a:ext cx="3434719" cy="6855460"/>
          </a:xfrm>
          <a:prstGeom prst="rect">
            <a:avLst/>
          </a:prstGeom>
          <a:solidFill>
            <a:srgbClr val="09234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FB3EA0E3-EC6D-613B-9596-211A257BD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301" y="764722"/>
            <a:ext cx="2327037" cy="17317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E13D20-0A6B-0948-3F34-48C37E6904DC}"/>
              </a:ext>
            </a:extLst>
          </p:cNvPr>
          <p:cNvSpPr txBox="1"/>
          <p:nvPr/>
        </p:nvSpPr>
        <p:spPr>
          <a:xfrm>
            <a:off x="8676660" y="5824439"/>
            <a:ext cx="3592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FreightText Pro Book" panose="02000603060000020004" pitchFamily="50" charset="0"/>
              </a:rPr>
              <a:t>ws.partners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3128D-AA0B-BFF3-13C8-152B9D82875E}"/>
              </a:ext>
            </a:extLst>
          </p:cNvPr>
          <p:cNvSpPr txBox="1">
            <a:spLocks/>
          </p:cNvSpPr>
          <p:nvPr/>
        </p:nvSpPr>
        <p:spPr>
          <a:xfrm>
            <a:off x="9075386" y="3269279"/>
            <a:ext cx="2794736" cy="451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latin typeface="FreightText Pro Book" panose="02000603060000020004"/>
              </a:rPr>
              <a:t>610 BUSINESS CENTER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649DBB-4519-F70C-56DB-307639812EA0}"/>
              </a:ext>
            </a:extLst>
          </p:cNvPr>
          <p:cNvSpPr txBox="1">
            <a:spLocks/>
          </p:cNvSpPr>
          <p:nvPr/>
        </p:nvSpPr>
        <p:spPr>
          <a:xfrm>
            <a:off x="865207" y="622666"/>
            <a:ext cx="7162374" cy="5788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>
              <a:solidFill>
                <a:srgbClr val="92ACC1"/>
              </a:solidFill>
              <a:latin typeface="FreightText Pro Bold" panose="02000803080000020004" pitchFamily="50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C854091-1905-D72E-8758-F0633723F1BB}"/>
              </a:ext>
            </a:extLst>
          </p:cNvPr>
          <p:cNvSpPr txBox="1">
            <a:spLocks/>
          </p:cNvSpPr>
          <p:nvPr/>
        </p:nvSpPr>
        <p:spPr>
          <a:xfrm>
            <a:off x="865207" y="1630596"/>
            <a:ext cx="757019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>
              <a:solidFill>
                <a:srgbClr val="092340"/>
              </a:solidFill>
              <a:latin typeface="FreightText Pro Medium" panose="0200060306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5FD9F-34E5-F07D-1BFC-B6C7B9AAAF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31" y="-4120"/>
            <a:ext cx="8753509" cy="38324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4C48DB-DC32-79D9-4135-09B28E23C5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287" y="3863778"/>
            <a:ext cx="4459667" cy="30008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EEDB0F-2F4A-355A-7DC3-29323EE96A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1269" y="3863778"/>
            <a:ext cx="4264625" cy="299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2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with a parking lot&#10;&#10;Description automatically generated">
            <a:extLst>
              <a:ext uri="{FF2B5EF4-FFF2-40B4-BE49-F238E27FC236}">
                <a16:creationId xmlns:a16="http://schemas.microsoft.com/office/drawing/2014/main" id="{B5B0A52F-A64D-3F81-FD10-ED72EC982A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6356" y="0"/>
            <a:ext cx="3435644" cy="686466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63A8A5F-DF16-3433-9C9E-4F1A4FA3A582}"/>
              </a:ext>
            </a:extLst>
          </p:cNvPr>
          <p:cNvSpPr/>
          <p:nvPr/>
        </p:nvSpPr>
        <p:spPr>
          <a:xfrm rot="5400000">
            <a:off x="277439" y="898349"/>
            <a:ext cx="602303" cy="45719"/>
          </a:xfrm>
          <a:prstGeom prst="rect">
            <a:avLst/>
          </a:prstGeom>
          <a:solidFill>
            <a:srgbClr val="92ACC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C9A23B-68FB-B4AB-D0BB-AB3CD84B7215}"/>
              </a:ext>
            </a:extLst>
          </p:cNvPr>
          <p:cNvSpPr/>
          <p:nvPr/>
        </p:nvSpPr>
        <p:spPr>
          <a:xfrm>
            <a:off x="8757280" y="2540"/>
            <a:ext cx="3434719" cy="6855460"/>
          </a:xfrm>
          <a:prstGeom prst="rect">
            <a:avLst/>
          </a:prstGeom>
          <a:solidFill>
            <a:srgbClr val="09234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FB3EA0E3-EC6D-613B-9596-211A257BD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301" y="764722"/>
            <a:ext cx="2327037" cy="17317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E13D20-0A6B-0948-3F34-48C37E6904DC}"/>
              </a:ext>
            </a:extLst>
          </p:cNvPr>
          <p:cNvSpPr txBox="1"/>
          <p:nvPr/>
        </p:nvSpPr>
        <p:spPr>
          <a:xfrm>
            <a:off x="8676660" y="5824439"/>
            <a:ext cx="3592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FreightText Pro Book" panose="02000603060000020004" pitchFamily="50" charset="0"/>
              </a:rPr>
              <a:t>ws.partners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3128D-AA0B-BFF3-13C8-152B9D82875E}"/>
              </a:ext>
            </a:extLst>
          </p:cNvPr>
          <p:cNvSpPr txBox="1">
            <a:spLocks/>
          </p:cNvSpPr>
          <p:nvPr/>
        </p:nvSpPr>
        <p:spPr>
          <a:xfrm>
            <a:off x="9075386" y="3269279"/>
            <a:ext cx="2794736" cy="451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latin typeface="FreightText Pro Book" panose="02000603060000020004"/>
              </a:rPr>
              <a:t>610 BUSINESS CENTER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7AA76A5-B599-9AF2-E9DE-B79EA999663B}"/>
              </a:ext>
            </a:extLst>
          </p:cNvPr>
          <p:cNvSpPr txBox="1">
            <a:spLocks/>
          </p:cNvSpPr>
          <p:nvPr/>
        </p:nvSpPr>
        <p:spPr>
          <a:xfrm>
            <a:off x="877907" y="627296"/>
            <a:ext cx="757019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>
                <a:solidFill>
                  <a:srgbClr val="092340"/>
                </a:solidFill>
                <a:latin typeface="FreightText Pro Medium" panose="02000603060000020004" pitchFamily="2" charset="0"/>
              </a:rPr>
              <a:t>Results to Date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Navigated pandemic and ownership change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Built rapport with leadership and employees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Maintained property in first class manner</a:t>
            </a:r>
          </a:p>
          <a:p>
            <a:pPr marL="0" indent="0">
              <a:buNone/>
            </a:pPr>
            <a:endParaRPr lang="en-US" sz="3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>
              <a:buNone/>
            </a:pPr>
            <a:r>
              <a:rPr lang="en-US" sz="3600" b="1">
                <a:solidFill>
                  <a:srgbClr val="092340"/>
                </a:solidFill>
                <a:latin typeface="FreightText Pro Medium" panose="02000603060000020004" pitchFamily="2" charset="0"/>
              </a:rPr>
              <a:t>2024 &amp; Beyond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Secure new tenant for ~30,000 square feet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Execute long-term renewal SGS </a:t>
            </a:r>
          </a:p>
        </p:txBody>
      </p:sp>
    </p:spTree>
    <p:extLst>
      <p:ext uri="{BB962C8B-B14F-4D97-AF65-F5344CB8AC3E}">
        <p14:creationId xmlns:p14="http://schemas.microsoft.com/office/powerpoint/2010/main" val="2765802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6693E8AA-D36C-A4B1-4BE1-5609460E8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5207" y="622666"/>
            <a:ext cx="6623349" cy="578868"/>
          </a:xfrm>
        </p:spPr>
        <p:txBody>
          <a:bodyPr>
            <a:noAutofit/>
          </a:bodyPr>
          <a:lstStyle/>
          <a:p>
            <a:pPr algn="l"/>
            <a:endParaRPr lang="en-US" sz="3600">
              <a:solidFill>
                <a:srgbClr val="92ACC1"/>
              </a:solidFill>
              <a:latin typeface="FreightText Pro Bold" panose="02000803080000020004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63A8A5F-DF16-3433-9C9E-4F1A4FA3A582}"/>
              </a:ext>
            </a:extLst>
          </p:cNvPr>
          <p:cNvSpPr/>
          <p:nvPr/>
        </p:nvSpPr>
        <p:spPr>
          <a:xfrm rot="5400000">
            <a:off x="277439" y="898349"/>
            <a:ext cx="602303" cy="45719"/>
          </a:xfrm>
          <a:prstGeom prst="rect">
            <a:avLst/>
          </a:prstGeom>
          <a:solidFill>
            <a:srgbClr val="92ACC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8E9FA87-6DDF-76EF-5DC6-57B0BE9F9E2A}"/>
              </a:ext>
            </a:extLst>
          </p:cNvPr>
          <p:cNvSpPr/>
          <p:nvPr/>
        </p:nvSpPr>
        <p:spPr>
          <a:xfrm>
            <a:off x="8919882" y="1117149"/>
            <a:ext cx="2787638" cy="4707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4B07662-35ED-BCD3-4D97-C536638DAA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7280" y="0"/>
            <a:ext cx="3435644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C9A23B-68FB-B4AB-D0BB-AB3CD84B7215}"/>
              </a:ext>
            </a:extLst>
          </p:cNvPr>
          <p:cNvSpPr/>
          <p:nvPr/>
        </p:nvSpPr>
        <p:spPr>
          <a:xfrm>
            <a:off x="8757280" y="2540"/>
            <a:ext cx="3434719" cy="6855460"/>
          </a:xfrm>
          <a:prstGeom prst="rect">
            <a:avLst/>
          </a:prstGeom>
          <a:solidFill>
            <a:srgbClr val="09234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FB3EA0E3-EC6D-613B-9596-211A257BD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301" y="764722"/>
            <a:ext cx="2327037" cy="17317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E13D20-0A6B-0948-3F34-48C37E6904DC}"/>
              </a:ext>
            </a:extLst>
          </p:cNvPr>
          <p:cNvSpPr txBox="1"/>
          <p:nvPr/>
        </p:nvSpPr>
        <p:spPr>
          <a:xfrm>
            <a:off x="8676660" y="5824439"/>
            <a:ext cx="3592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FreightText Pro Book" panose="02000603060000020004" pitchFamily="50" charset="0"/>
              </a:rPr>
              <a:t>ws.partners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3128D-AA0B-BFF3-13C8-152B9D82875E}"/>
              </a:ext>
            </a:extLst>
          </p:cNvPr>
          <p:cNvSpPr txBox="1">
            <a:spLocks/>
          </p:cNvSpPr>
          <p:nvPr/>
        </p:nvSpPr>
        <p:spPr>
          <a:xfrm>
            <a:off x="9075386" y="3269279"/>
            <a:ext cx="2794736" cy="451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latin typeface="FreightText Pro Book" panose="02000603060000020004"/>
              </a:rPr>
              <a:t>UNION </a:t>
            </a:r>
          </a:p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latin typeface="FreightText Pro Book" panose="02000603060000020004"/>
              </a:rPr>
              <a:t>PLAZA</a:t>
            </a:r>
          </a:p>
        </p:txBody>
      </p:sp>
      <p:pic>
        <p:nvPicPr>
          <p:cNvPr id="15" name="Picture 14" descr="A room with a brick wall and a table and chairs&#10;&#10;Description automatically generated">
            <a:extLst>
              <a:ext uri="{FF2B5EF4-FFF2-40B4-BE49-F238E27FC236}">
                <a16:creationId xmlns:a16="http://schemas.microsoft.com/office/drawing/2014/main" id="{60E87EC8-1861-7759-C82A-63DFDC6466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9575" y="4150519"/>
            <a:ext cx="4533934" cy="2707480"/>
          </a:xfrm>
          <a:prstGeom prst="rect">
            <a:avLst/>
          </a:prstGeom>
        </p:spPr>
      </p:pic>
      <p:pic>
        <p:nvPicPr>
          <p:cNvPr id="17" name="Picture 16" descr="A large room with glass doors and a large chandelier&#10;&#10;Description automatically generated">
            <a:extLst>
              <a:ext uri="{FF2B5EF4-FFF2-40B4-BE49-F238E27FC236}">
                <a16:creationId xmlns:a16="http://schemas.microsoft.com/office/drawing/2014/main" id="{0FCCDBC8-BE79-1ECB-F684-714BE5F4C6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0309" y="0"/>
            <a:ext cx="2743200" cy="4114800"/>
          </a:xfrm>
          <a:prstGeom prst="rect">
            <a:avLst/>
          </a:prstGeom>
        </p:spPr>
      </p:pic>
      <p:pic>
        <p:nvPicPr>
          <p:cNvPr id="19" name="Picture 18" descr="A building with a large corner&#10;&#10;Description automatically generated with medium confidence">
            <a:extLst>
              <a:ext uri="{FF2B5EF4-FFF2-40B4-BE49-F238E27FC236}">
                <a16:creationId xmlns:a16="http://schemas.microsoft.com/office/drawing/2014/main" id="{A071B297-2B7B-2D94-6D93-B1999FE632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183008" cy="4114800"/>
          </a:xfrm>
          <a:prstGeom prst="rect">
            <a:avLst/>
          </a:prstGeom>
        </p:spPr>
      </p:pic>
      <p:pic>
        <p:nvPicPr>
          <p:cNvPr id="21" name="Picture 20" descr="A room with a brick wall and couches&#10;&#10;Description automatically generated">
            <a:extLst>
              <a:ext uri="{FF2B5EF4-FFF2-40B4-BE49-F238E27FC236}">
                <a16:creationId xmlns:a16="http://schemas.microsoft.com/office/drawing/2014/main" id="{166CF754-755B-1350-AF15-92CBC82BD0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7986" y="0"/>
            <a:ext cx="2742459" cy="4114800"/>
          </a:xfrm>
          <a:prstGeom prst="rect">
            <a:avLst/>
          </a:prstGeom>
        </p:spPr>
      </p:pic>
      <p:pic>
        <p:nvPicPr>
          <p:cNvPr id="23" name="Picture 22" descr="A patio with chairs and tables on a roof&#10;&#10;Description automatically generated">
            <a:extLst>
              <a:ext uri="{FF2B5EF4-FFF2-40B4-BE49-F238E27FC236}">
                <a16:creationId xmlns:a16="http://schemas.microsoft.com/office/drawing/2014/main" id="{86E3E1D8-7E08-0334-533E-AA2681EF32C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150519"/>
            <a:ext cx="4179713" cy="270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10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63A8A5F-DF16-3433-9C9E-4F1A4FA3A582}"/>
              </a:ext>
            </a:extLst>
          </p:cNvPr>
          <p:cNvSpPr/>
          <p:nvPr/>
        </p:nvSpPr>
        <p:spPr>
          <a:xfrm rot="5400000">
            <a:off x="277439" y="898349"/>
            <a:ext cx="602303" cy="45719"/>
          </a:xfrm>
          <a:prstGeom prst="rect">
            <a:avLst/>
          </a:prstGeom>
          <a:solidFill>
            <a:srgbClr val="92ACC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8E9FA87-6DDF-76EF-5DC6-57B0BE9F9E2A}"/>
              </a:ext>
            </a:extLst>
          </p:cNvPr>
          <p:cNvSpPr/>
          <p:nvPr/>
        </p:nvSpPr>
        <p:spPr>
          <a:xfrm>
            <a:off x="8919882" y="1117149"/>
            <a:ext cx="2787638" cy="4707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4B07662-35ED-BCD3-4D97-C536638DAA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7280" y="0"/>
            <a:ext cx="3435644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C9A23B-68FB-B4AB-D0BB-AB3CD84B7215}"/>
              </a:ext>
            </a:extLst>
          </p:cNvPr>
          <p:cNvSpPr/>
          <p:nvPr/>
        </p:nvSpPr>
        <p:spPr>
          <a:xfrm>
            <a:off x="8757280" y="2540"/>
            <a:ext cx="3434719" cy="6855460"/>
          </a:xfrm>
          <a:prstGeom prst="rect">
            <a:avLst/>
          </a:prstGeom>
          <a:solidFill>
            <a:srgbClr val="09234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FB3EA0E3-EC6D-613B-9596-211A257BD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301" y="764722"/>
            <a:ext cx="2327037" cy="17317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E13D20-0A6B-0948-3F34-48C37E6904DC}"/>
              </a:ext>
            </a:extLst>
          </p:cNvPr>
          <p:cNvSpPr txBox="1"/>
          <p:nvPr/>
        </p:nvSpPr>
        <p:spPr>
          <a:xfrm>
            <a:off x="8676660" y="5824439"/>
            <a:ext cx="3592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FreightText Pro Book" panose="02000603060000020004" pitchFamily="50" charset="0"/>
              </a:rPr>
              <a:t>ws.partners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3128D-AA0B-BFF3-13C8-152B9D82875E}"/>
              </a:ext>
            </a:extLst>
          </p:cNvPr>
          <p:cNvSpPr txBox="1">
            <a:spLocks/>
          </p:cNvSpPr>
          <p:nvPr/>
        </p:nvSpPr>
        <p:spPr>
          <a:xfrm>
            <a:off x="9075386" y="3269279"/>
            <a:ext cx="2794736" cy="451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latin typeface="FreightText Pro Book" panose="02000603060000020004"/>
              </a:rPr>
              <a:t>UNION </a:t>
            </a:r>
          </a:p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latin typeface="FreightText Pro Book" panose="02000603060000020004"/>
              </a:rPr>
              <a:t>PLAZA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21E605-AA5D-CD6B-49E9-73274C12AF9E}"/>
              </a:ext>
            </a:extLst>
          </p:cNvPr>
          <p:cNvSpPr txBox="1">
            <a:spLocks/>
          </p:cNvSpPr>
          <p:nvPr/>
        </p:nvSpPr>
        <p:spPr>
          <a:xfrm>
            <a:off x="865207" y="627296"/>
            <a:ext cx="7888302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>
                <a:solidFill>
                  <a:srgbClr val="092340"/>
                </a:solidFill>
                <a:latin typeface="FreightText Pro Medium" panose="02000603060000020004" pitchFamily="2" charset="0"/>
              </a:rPr>
              <a:t>Results to Date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Completed lobby, amenity and mech. projects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Increased occupancy by 8.2% (to 76.1%)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Increased in-place rents by $3.62 (32%!)</a:t>
            </a:r>
          </a:p>
          <a:p>
            <a:pPr marL="0" indent="0">
              <a:buNone/>
            </a:pPr>
            <a:endParaRPr lang="en-US" sz="3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>
              <a:buNone/>
            </a:pPr>
            <a:r>
              <a:rPr lang="en-US" sz="3600" b="1">
                <a:solidFill>
                  <a:srgbClr val="092340"/>
                </a:solidFill>
                <a:latin typeface="FreightText Pro Medium" panose="02000603060000020004" pitchFamily="2" charset="0"/>
              </a:rPr>
              <a:t>2024 &amp; Beyond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Achieve 90% occupancy (+9,286 sf)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Continue to increase rents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Execute long-term solution for third floor</a:t>
            </a:r>
          </a:p>
        </p:txBody>
      </p:sp>
    </p:spTree>
    <p:extLst>
      <p:ext uri="{BB962C8B-B14F-4D97-AF65-F5344CB8AC3E}">
        <p14:creationId xmlns:p14="http://schemas.microsoft.com/office/powerpoint/2010/main" val="3434118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2C58FBB-361B-69FF-96C6-93C1AD684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66"/>
          <a:stretch/>
        </p:blipFill>
        <p:spPr>
          <a:xfrm>
            <a:off x="8771503" y="-46364"/>
            <a:ext cx="3420495" cy="690182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63A8A5F-DF16-3433-9C9E-4F1A4FA3A582}"/>
              </a:ext>
            </a:extLst>
          </p:cNvPr>
          <p:cNvSpPr/>
          <p:nvPr/>
        </p:nvSpPr>
        <p:spPr>
          <a:xfrm rot="5400000">
            <a:off x="277439" y="898349"/>
            <a:ext cx="602303" cy="45719"/>
          </a:xfrm>
          <a:prstGeom prst="rect">
            <a:avLst/>
          </a:prstGeom>
          <a:solidFill>
            <a:srgbClr val="92ACC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C9A23B-68FB-B4AB-D0BB-AB3CD84B7215}"/>
              </a:ext>
            </a:extLst>
          </p:cNvPr>
          <p:cNvSpPr/>
          <p:nvPr/>
        </p:nvSpPr>
        <p:spPr>
          <a:xfrm>
            <a:off x="8757280" y="2540"/>
            <a:ext cx="3434719" cy="6855460"/>
          </a:xfrm>
          <a:prstGeom prst="rect">
            <a:avLst/>
          </a:prstGeom>
          <a:solidFill>
            <a:srgbClr val="09234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FB3EA0E3-EC6D-613B-9596-211A257BD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301" y="764722"/>
            <a:ext cx="2327037" cy="17317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E13D20-0A6B-0948-3F34-48C37E6904DC}"/>
              </a:ext>
            </a:extLst>
          </p:cNvPr>
          <p:cNvSpPr txBox="1"/>
          <p:nvPr/>
        </p:nvSpPr>
        <p:spPr>
          <a:xfrm>
            <a:off x="8676660" y="5824439"/>
            <a:ext cx="3592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FreightText Pro Book" panose="02000603060000020004" pitchFamily="50" charset="0"/>
              </a:rPr>
              <a:t>ws.partners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3128D-AA0B-BFF3-13C8-152B9D82875E}"/>
              </a:ext>
            </a:extLst>
          </p:cNvPr>
          <p:cNvSpPr txBox="1">
            <a:spLocks/>
          </p:cNvSpPr>
          <p:nvPr/>
        </p:nvSpPr>
        <p:spPr>
          <a:xfrm>
            <a:off x="9075386" y="3269279"/>
            <a:ext cx="2794736" cy="451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latin typeface="FreightText Pro Book" panose="02000603060000020004"/>
              </a:rPr>
              <a:t>800 WAYZATA BLVD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649DBB-4519-F70C-56DB-307639812EA0}"/>
              </a:ext>
            </a:extLst>
          </p:cNvPr>
          <p:cNvSpPr txBox="1">
            <a:spLocks/>
          </p:cNvSpPr>
          <p:nvPr/>
        </p:nvSpPr>
        <p:spPr>
          <a:xfrm>
            <a:off x="865207" y="622666"/>
            <a:ext cx="7162374" cy="5788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>
              <a:solidFill>
                <a:srgbClr val="92ACC1"/>
              </a:solidFill>
              <a:latin typeface="FreightText Pro Bold" panose="02000803080000020004" pitchFamily="50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C854091-1905-D72E-8758-F0633723F1BB}"/>
              </a:ext>
            </a:extLst>
          </p:cNvPr>
          <p:cNvSpPr txBox="1">
            <a:spLocks/>
          </p:cNvSpPr>
          <p:nvPr/>
        </p:nvSpPr>
        <p:spPr>
          <a:xfrm>
            <a:off x="865207" y="1630596"/>
            <a:ext cx="757019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>
              <a:solidFill>
                <a:srgbClr val="092340"/>
              </a:solidFill>
              <a:latin typeface="FreightText Pro Medium" panose="02000603060000020004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B5F51B-D14E-FA80-70BB-B53B271E46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8771503" cy="4000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BC45B7-E128-D5AF-0AC9-42D97F7F96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36667"/>
            <a:ext cx="4195876" cy="28279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46CE5F-2A2C-8626-006D-C26F5D800F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6829" y="4036666"/>
            <a:ext cx="4534673" cy="28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4B65EE-F6FB-DFF4-3F3B-BF3754DF88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66"/>
          <a:stretch/>
        </p:blipFill>
        <p:spPr>
          <a:xfrm>
            <a:off x="8771503" y="-46364"/>
            <a:ext cx="3420495" cy="690182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63A8A5F-DF16-3433-9C9E-4F1A4FA3A582}"/>
              </a:ext>
            </a:extLst>
          </p:cNvPr>
          <p:cNvSpPr/>
          <p:nvPr/>
        </p:nvSpPr>
        <p:spPr>
          <a:xfrm rot="5400000">
            <a:off x="277439" y="898349"/>
            <a:ext cx="602303" cy="45719"/>
          </a:xfrm>
          <a:prstGeom prst="rect">
            <a:avLst/>
          </a:prstGeom>
          <a:solidFill>
            <a:srgbClr val="92ACC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C67DF6-0956-8546-5F89-A09C2BE5DB29}"/>
              </a:ext>
            </a:extLst>
          </p:cNvPr>
          <p:cNvSpPr/>
          <p:nvPr/>
        </p:nvSpPr>
        <p:spPr>
          <a:xfrm>
            <a:off x="8757280" y="2540"/>
            <a:ext cx="3434719" cy="6855460"/>
          </a:xfrm>
          <a:prstGeom prst="rect">
            <a:avLst/>
          </a:prstGeom>
          <a:solidFill>
            <a:srgbClr val="09234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FB3EA0E3-EC6D-613B-9596-211A257BD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301" y="764722"/>
            <a:ext cx="2327037" cy="17317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E13D20-0A6B-0948-3F34-48C37E6904DC}"/>
              </a:ext>
            </a:extLst>
          </p:cNvPr>
          <p:cNvSpPr txBox="1"/>
          <p:nvPr/>
        </p:nvSpPr>
        <p:spPr>
          <a:xfrm>
            <a:off x="8676660" y="5824439"/>
            <a:ext cx="3592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FreightText Pro Book" panose="02000603060000020004" pitchFamily="50" charset="0"/>
              </a:rPr>
              <a:t>ws.partners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DAC6E7C-D316-14C4-92E1-F13DF8835FD1}"/>
              </a:ext>
            </a:extLst>
          </p:cNvPr>
          <p:cNvSpPr txBox="1">
            <a:spLocks/>
          </p:cNvSpPr>
          <p:nvPr/>
        </p:nvSpPr>
        <p:spPr>
          <a:xfrm>
            <a:off x="9075386" y="3269279"/>
            <a:ext cx="2794736" cy="451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latin typeface="FreightText Pro Book" panose="02000603060000020004"/>
              </a:rPr>
              <a:t>800 WAYZATA BLVD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24AD6-C967-2ACD-834A-61582831D200}"/>
              </a:ext>
            </a:extLst>
          </p:cNvPr>
          <p:cNvSpPr txBox="1">
            <a:spLocks/>
          </p:cNvSpPr>
          <p:nvPr/>
        </p:nvSpPr>
        <p:spPr>
          <a:xfrm>
            <a:off x="865207" y="627296"/>
            <a:ext cx="757019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>
                <a:solidFill>
                  <a:srgbClr val="092340"/>
                </a:solidFill>
                <a:latin typeface="FreightText Pro Medium" panose="02000603060000020004" pitchFamily="2" charset="0"/>
              </a:rPr>
              <a:t>Results to Date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Collected rent &amp; maintained property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Obtained renderings and priced renovation 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Engaged JLL to market for lease or sale</a:t>
            </a:r>
          </a:p>
          <a:p>
            <a:pPr marL="0" indent="0">
              <a:buNone/>
            </a:pPr>
            <a:endParaRPr lang="en-US" sz="3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>
              <a:buNone/>
            </a:pPr>
            <a:r>
              <a:rPr lang="en-US" sz="3600" b="1">
                <a:solidFill>
                  <a:srgbClr val="092340"/>
                </a:solidFill>
                <a:latin typeface="FreightText Pro Medium" panose="02000603060000020004" pitchFamily="2" charset="0"/>
              </a:rPr>
              <a:t>2024 &amp; Beyond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Find buyer or tenant to kick-off renovation</a:t>
            </a:r>
          </a:p>
        </p:txBody>
      </p:sp>
    </p:spTree>
    <p:extLst>
      <p:ext uri="{BB962C8B-B14F-4D97-AF65-F5344CB8AC3E}">
        <p14:creationId xmlns:p14="http://schemas.microsoft.com/office/powerpoint/2010/main" val="1743371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uilding with a sign in front of it&#10;&#10;Description automatically generated">
            <a:extLst>
              <a:ext uri="{FF2B5EF4-FFF2-40B4-BE49-F238E27FC236}">
                <a16:creationId xmlns:a16="http://schemas.microsoft.com/office/drawing/2014/main" id="{45C1500F-62A3-769C-45D1-B4AA19A75E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759558" cy="35378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C58FBB-361B-69FF-96C6-93C1AD6841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66"/>
          <a:stretch/>
        </p:blipFill>
        <p:spPr>
          <a:xfrm>
            <a:off x="8771503" y="-46364"/>
            <a:ext cx="3420495" cy="69018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C9A23B-68FB-B4AB-D0BB-AB3CD84B7215}"/>
              </a:ext>
            </a:extLst>
          </p:cNvPr>
          <p:cNvSpPr/>
          <p:nvPr/>
        </p:nvSpPr>
        <p:spPr>
          <a:xfrm>
            <a:off x="8757280" y="2540"/>
            <a:ext cx="3434719" cy="6855460"/>
          </a:xfrm>
          <a:prstGeom prst="rect">
            <a:avLst/>
          </a:prstGeom>
          <a:solidFill>
            <a:srgbClr val="09234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FB3EA0E3-EC6D-613B-9596-211A257BD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6301" y="764722"/>
            <a:ext cx="2327037" cy="17317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E13D20-0A6B-0948-3F34-48C37E6904DC}"/>
              </a:ext>
            </a:extLst>
          </p:cNvPr>
          <p:cNvSpPr txBox="1"/>
          <p:nvPr/>
        </p:nvSpPr>
        <p:spPr>
          <a:xfrm>
            <a:off x="8676660" y="5824439"/>
            <a:ext cx="3592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FreightText Pro Book" panose="02000603060000020004" pitchFamily="50" charset="0"/>
              </a:rPr>
              <a:t>ws.partners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3128D-AA0B-BFF3-13C8-152B9D82875E}"/>
              </a:ext>
            </a:extLst>
          </p:cNvPr>
          <p:cNvSpPr txBox="1">
            <a:spLocks/>
          </p:cNvSpPr>
          <p:nvPr/>
        </p:nvSpPr>
        <p:spPr>
          <a:xfrm>
            <a:off x="9075386" y="3269279"/>
            <a:ext cx="2794736" cy="451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latin typeface="FreightText Pro Book" panose="02000603060000020004"/>
              </a:rPr>
              <a:t>800 WAYZATA BLVD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649DBB-4519-F70C-56DB-307639812EA0}"/>
              </a:ext>
            </a:extLst>
          </p:cNvPr>
          <p:cNvSpPr txBox="1">
            <a:spLocks/>
          </p:cNvSpPr>
          <p:nvPr/>
        </p:nvSpPr>
        <p:spPr>
          <a:xfrm>
            <a:off x="4707748" y="11508"/>
            <a:ext cx="7162374" cy="5788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>
                <a:solidFill>
                  <a:schemeClr val="bg1"/>
                </a:solidFill>
                <a:latin typeface="FreightText Pro Bold" panose="02000803080000020004" pitchFamily="50" charset="0"/>
              </a:rPr>
              <a:t>Project Renderings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C854091-1905-D72E-8758-F0633723F1BB}"/>
              </a:ext>
            </a:extLst>
          </p:cNvPr>
          <p:cNvSpPr txBox="1">
            <a:spLocks/>
          </p:cNvSpPr>
          <p:nvPr/>
        </p:nvSpPr>
        <p:spPr>
          <a:xfrm>
            <a:off x="865207" y="1630596"/>
            <a:ext cx="757019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>
              <a:solidFill>
                <a:srgbClr val="092340"/>
              </a:solidFill>
              <a:latin typeface="FreightText Pro Medium" panose="02000603060000020004" pitchFamily="2" charset="0"/>
            </a:endParaRPr>
          </a:p>
        </p:txBody>
      </p:sp>
      <p:pic>
        <p:nvPicPr>
          <p:cNvPr id="6" name="Picture 5" descr="A room with chairs and a table&#10;&#10;Description automatically generated">
            <a:extLst>
              <a:ext uri="{FF2B5EF4-FFF2-40B4-BE49-F238E27FC236}">
                <a16:creationId xmlns:a16="http://schemas.microsoft.com/office/drawing/2014/main" id="{089C851C-0595-C5C2-9C48-1C5F47D56B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81400"/>
            <a:ext cx="3893450" cy="3276600"/>
          </a:xfrm>
          <a:prstGeom prst="rect">
            <a:avLst/>
          </a:prstGeom>
        </p:spPr>
      </p:pic>
      <p:pic>
        <p:nvPicPr>
          <p:cNvPr id="11" name="Picture 10" descr="A reception desk in a building&#10;&#10;Description automatically generated">
            <a:extLst>
              <a:ext uri="{FF2B5EF4-FFF2-40B4-BE49-F238E27FC236}">
                <a16:creationId xmlns:a16="http://schemas.microsoft.com/office/drawing/2014/main" id="{1605B884-37BE-780F-BDEA-85A18934B8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3760" y="3581400"/>
            <a:ext cx="4825798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15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075B64E-BC01-698C-E2A3-CDE68157BD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3509" y="8181"/>
            <a:ext cx="3438490" cy="684982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63A8A5F-DF16-3433-9C9E-4F1A4FA3A582}"/>
              </a:ext>
            </a:extLst>
          </p:cNvPr>
          <p:cNvSpPr/>
          <p:nvPr/>
        </p:nvSpPr>
        <p:spPr>
          <a:xfrm rot="5400000">
            <a:off x="277439" y="898349"/>
            <a:ext cx="602303" cy="45719"/>
          </a:xfrm>
          <a:prstGeom prst="rect">
            <a:avLst/>
          </a:prstGeom>
          <a:solidFill>
            <a:srgbClr val="92ACC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C9A23B-68FB-B4AB-D0BB-AB3CD84B7215}"/>
              </a:ext>
            </a:extLst>
          </p:cNvPr>
          <p:cNvSpPr/>
          <p:nvPr/>
        </p:nvSpPr>
        <p:spPr>
          <a:xfrm>
            <a:off x="8755455" y="2540"/>
            <a:ext cx="3434719" cy="6855460"/>
          </a:xfrm>
          <a:prstGeom prst="rect">
            <a:avLst/>
          </a:prstGeom>
          <a:solidFill>
            <a:srgbClr val="09234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FB3EA0E3-EC6D-613B-9596-211A257BD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301" y="764722"/>
            <a:ext cx="2327037" cy="17317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E13D20-0A6B-0948-3F34-48C37E6904DC}"/>
              </a:ext>
            </a:extLst>
          </p:cNvPr>
          <p:cNvSpPr txBox="1"/>
          <p:nvPr/>
        </p:nvSpPr>
        <p:spPr>
          <a:xfrm>
            <a:off x="8676660" y="5824439"/>
            <a:ext cx="3592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FreightText Pro Book" panose="02000603060000020004" pitchFamily="50" charset="0"/>
              </a:rPr>
              <a:t>ws.partners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3128D-AA0B-BFF3-13C8-152B9D82875E}"/>
              </a:ext>
            </a:extLst>
          </p:cNvPr>
          <p:cNvSpPr txBox="1">
            <a:spLocks/>
          </p:cNvSpPr>
          <p:nvPr/>
        </p:nvSpPr>
        <p:spPr>
          <a:xfrm>
            <a:off x="9075386" y="3269279"/>
            <a:ext cx="2794736" cy="451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latin typeface="FreightText Pro Book" panose="02000603060000020004"/>
              </a:rPr>
              <a:t>BELTLINE PORTFOLIO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649DBB-4519-F70C-56DB-307639812EA0}"/>
              </a:ext>
            </a:extLst>
          </p:cNvPr>
          <p:cNvSpPr txBox="1">
            <a:spLocks/>
          </p:cNvSpPr>
          <p:nvPr/>
        </p:nvSpPr>
        <p:spPr>
          <a:xfrm>
            <a:off x="865207" y="622666"/>
            <a:ext cx="7162374" cy="5788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>
              <a:solidFill>
                <a:srgbClr val="92ACC1"/>
              </a:solidFill>
              <a:latin typeface="FreightText Pro Bold" panose="02000803080000020004" pitchFamily="50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C854091-1905-D72E-8758-F0633723F1BB}"/>
              </a:ext>
            </a:extLst>
          </p:cNvPr>
          <p:cNvSpPr txBox="1">
            <a:spLocks/>
          </p:cNvSpPr>
          <p:nvPr/>
        </p:nvSpPr>
        <p:spPr>
          <a:xfrm>
            <a:off x="865207" y="1630596"/>
            <a:ext cx="757019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>
              <a:solidFill>
                <a:srgbClr val="092340"/>
              </a:solidFill>
              <a:latin typeface="FreightText Pro Medium" panose="02000603060000020004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532435-9804-C025-EA47-2C98384963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20"/>
          <a:stretch/>
        </p:blipFill>
        <p:spPr>
          <a:xfrm>
            <a:off x="-1" y="8180"/>
            <a:ext cx="8753510" cy="3914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5F0D7E-5BDB-F077-C0A8-CFC8D1EA92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02879"/>
            <a:ext cx="4428101" cy="29551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4281DD-5842-ED20-0EB7-9A9C168E27B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1049" y="3905848"/>
            <a:ext cx="4292460" cy="295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43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075B64E-BC01-698C-E2A3-CDE68157BD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7280" y="8181"/>
            <a:ext cx="3434719" cy="684982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63A8A5F-DF16-3433-9C9E-4F1A4FA3A582}"/>
              </a:ext>
            </a:extLst>
          </p:cNvPr>
          <p:cNvSpPr/>
          <p:nvPr/>
        </p:nvSpPr>
        <p:spPr>
          <a:xfrm rot="5400000">
            <a:off x="277439" y="898349"/>
            <a:ext cx="602303" cy="45719"/>
          </a:xfrm>
          <a:prstGeom prst="rect">
            <a:avLst/>
          </a:prstGeom>
          <a:solidFill>
            <a:srgbClr val="92ACC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C9A23B-68FB-B4AB-D0BB-AB3CD84B7215}"/>
              </a:ext>
            </a:extLst>
          </p:cNvPr>
          <p:cNvSpPr/>
          <p:nvPr/>
        </p:nvSpPr>
        <p:spPr>
          <a:xfrm>
            <a:off x="8757280" y="2540"/>
            <a:ext cx="3434719" cy="6855460"/>
          </a:xfrm>
          <a:prstGeom prst="rect">
            <a:avLst/>
          </a:prstGeom>
          <a:solidFill>
            <a:srgbClr val="09234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FB3EA0E3-EC6D-613B-9596-211A257BD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301" y="764722"/>
            <a:ext cx="2327037" cy="17317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E13D20-0A6B-0948-3F34-48C37E6904DC}"/>
              </a:ext>
            </a:extLst>
          </p:cNvPr>
          <p:cNvSpPr txBox="1"/>
          <p:nvPr/>
        </p:nvSpPr>
        <p:spPr>
          <a:xfrm>
            <a:off x="8676660" y="5824439"/>
            <a:ext cx="3592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FreightText Pro Book" panose="02000603060000020004" pitchFamily="50" charset="0"/>
              </a:rPr>
              <a:t>ws.partners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3128D-AA0B-BFF3-13C8-152B9D82875E}"/>
              </a:ext>
            </a:extLst>
          </p:cNvPr>
          <p:cNvSpPr txBox="1">
            <a:spLocks/>
          </p:cNvSpPr>
          <p:nvPr/>
        </p:nvSpPr>
        <p:spPr>
          <a:xfrm>
            <a:off x="9075386" y="3269279"/>
            <a:ext cx="2794736" cy="451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latin typeface="FreightText Pro Book" panose="02000603060000020004"/>
              </a:rPr>
              <a:t>BELTLINE PORTFOLIO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C854091-1905-D72E-8758-F0633723F1BB}"/>
              </a:ext>
            </a:extLst>
          </p:cNvPr>
          <p:cNvSpPr txBox="1">
            <a:spLocks/>
          </p:cNvSpPr>
          <p:nvPr/>
        </p:nvSpPr>
        <p:spPr>
          <a:xfrm>
            <a:off x="865207" y="1630596"/>
            <a:ext cx="757019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>
              <a:solidFill>
                <a:srgbClr val="092340"/>
              </a:solidFill>
              <a:latin typeface="FreightText Pro Medium" panose="02000603060000020004" pitchFamily="2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668F2EE-D090-0903-B0B8-3D3FE3BC660F}"/>
              </a:ext>
            </a:extLst>
          </p:cNvPr>
          <p:cNvSpPr txBox="1">
            <a:spLocks/>
          </p:cNvSpPr>
          <p:nvPr/>
        </p:nvSpPr>
        <p:spPr>
          <a:xfrm>
            <a:off x="867707" y="629796"/>
            <a:ext cx="757019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>
                <a:solidFill>
                  <a:srgbClr val="092340"/>
                </a:solidFill>
                <a:latin typeface="FreightText Pro Medium" panose="02000603060000020004" pitchFamily="2" charset="0"/>
              </a:rPr>
              <a:t>Results to Date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Re-leased to 100% (+14.7%)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Increased rents by $1.45 (18.4%)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Completed sprinkler install &amp; parking lot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Successfully appealed taxes</a:t>
            </a:r>
          </a:p>
          <a:p>
            <a:pPr marL="0" indent="0">
              <a:buNone/>
            </a:pPr>
            <a:endParaRPr lang="en-US" sz="3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>
              <a:buNone/>
            </a:pPr>
            <a:r>
              <a:rPr lang="en-US" sz="3600" b="1">
                <a:solidFill>
                  <a:srgbClr val="092340"/>
                </a:solidFill>
                <a:latin typeface="FreightText Pro Medium" panose="02000603060000020004" pitchFamily="2" charset="0"/>
              </a:rPr>
              <a:t>2024 &amp; Beyond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Complete restructuring of REM5 lease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Renew </a:t>
            </a:r>
            <a:r>
              <a:rPr lang="en-US" sz="3000" err="1">
                <a:solidFill>
                  <a:srgbClr val="092340"/>
                </a:solidFill>
                <a:latin typeface="FreightText Pro Medium" panose="02000603060000020004" pitchFamily="2" charset="0"/>
              </a:rPr>
              <a:t>SixSpeed</a:t>
            </a: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 1-2 years</a:t>
            </a:r>
          </a:p>
        </p:txBody>
      </p:sp>
    </p:spTree>
    <p:extLst>
      <p:ext uri="{BB962C8B-B14F-4D97-AF65-F5344CB8AC3E}">
        <p14:creationId xmlns:p14="http://schemas.microsoft.com/office/powerpoint/2010/main" val="2559385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6693E8AA-D36C-A4B1-4BE1-5609460E8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5207" y="622666"/>
            <a:ext cx="5687993" cy="578868"/>
          </a:xfrm>
        </p:spPr>
        <p:txBody>
          <a:bodyPr>
            <a:noAutofit/>
          </a:bodyPr>
          <a:lstStyle/>
          <a:p>
            <a:pPr algn="l"/>
            <a:r>
              <a:rPr lang="en-US" sz="3600">
                <a:solidFill>
                  <a:srgbClr val="092340"/>
                </a:solidFill>
                <a:latin typeface="FreightText Pro Bold" panose="02000803080000020004" pitchFamily="50" charset="0"/>
              </a:rPr>
              <a:t>Agenda</a:t>
            </a:r>
            <a:endParaRPr lang="en-US" sz="3600">
              <a:solidFill>
                <a:srgbClr val="92ACC1"/>
              </a:solidFill>
              <a:latin typeface="FreightText Pro Bold" panose="02000803080000020004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63A8A5F-DF16-3433-9C9E-4F1A4FA3A582}"/>
              </a:ext>
            </a:extLst>
          </p:cNvPr>
          <p:cNvSpPr/>
          <p:nvPr/>
        </p:nvSpPr>
        <p:spPr>
          <a:xfrm rot="5400000">
            <a:off x="277439" y="898349"/>
            <a:ext cx="602303" cy="45719"/>
          </a:xfrm>
          <a:prstGeom prst="rect">
            <a:avLst/>
          </a:prstGeom>
          <a:solidFill>
            <a:srgbClr val="92ACC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067C645-E460-CFF5-E609-2A64B963E0BA}"/>
              </a:ext>
            </a:extLst>
          </p:cNvPr>
          <p:cNvSpPr txBox="1">
            <a:spLocks/>
          </p:cNvSpPr>
          <p:nvPr/>
        </p:nvSpPr>
        <p:spPr>
          <a:xfrm>
            <a:off x="865205" y="1977627"/>
            <a:ext cx="558475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Welcome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What are we seeing?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Fund I Updates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Fund II Updates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Fund III Overview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Questions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48857D7-E2AC-0556-4B77-58FEBEDC63E2}"/>
              </a:ext>
            </a:extLst>
          </p:cNvPr>
          <p:cNvSpPr txBox="1">
            <a:spLocks/>
          </p:cNvSpPr>
          <p:nvPr/>
        </p:nvSpPr>
        <p:spPr>
          <a:xfrm>
            <a:off x="5543243" y="1977627"/>
            <a:ext cx="209338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000">
                <a:solidFill>
                  <a:schemeClr val="bg1"/>
                </a:solidFill>
                <a:latin typeface="FreightText Pro Medium" panose="02000603060000020004" pitchFamily="2" charset="0"/>
              </a:rPr>
              <a:t>5 min.</a:t>
            </a:r>
          </a:p>
          <a:p>
            <a:pPr marL="0" indent="0" algn="r">
              <a:buNone/>
            </a:pPr>
            <a:r>
              <a:rPr lang="en-US" sz="3000">
                <a:solidFill>
                  <a:schemeClr val="bg1"/>
                </a:solidFill>
                <a:latin typeface="FreightText Pro Medium" panose="02000603060000020004" pitchFamily="2" charset="0"/>
              </a:rPr>
              <a:t>5 min.</a:t>
            </a:r>
          </a:p>
          <a:p>
            <a:pPr marL="0" indent="0" algn="r">
              <a:buNone/>
            </a:pPr>
            <a:r>
              <a:rPr lang="en-US" sz="3000">
                <a:solidFill>
                  <a:schemeClr val="bg1"/>
                </a:solidFill>
                <a:latin typeface="FreightText Pro Medium" panose="02000603060000020004" pitchFamily="2" charset="0"/>
              </a:rPr>
              <a:t>20 min.</a:t>
            </a:r>
          </a:p>
          <a:p>
            <a:pPr marL="0" indent="0" algn="r">
              <a:buNone/>
            </a:pPr>
            <a:r>
              <a:rPr lang="en-US" sz="3000">
                <a:solidFill>
                  <a:schemeClr val="bg1"/>
                </a:solidFill>
                <a:latin typeface="FreightText Pro Medium" panose="02000603060000020004" pitchFamily="2" charset="0"/>
              </a:rPr>
              <a:t>20 min.</a:t>
            </a:r>
          </a:p>
          <a:p>
            <a:pPr marL="0" indent="0" algn="r">
              <a:buNone/>
            </a:pPr>
            <a:r>
              <a:rPr lang="en-US" sz="3000">
                <a:solidFill>
                  <a:schemeClr val="bg1"/>
                </a:solidFill>
                <a:latin typeface="FreightText Pro Medium" panose="02000603060000020004" pitchFamily="2" charset="0"/>
              </a:rPr>
              <a:t>10 min.</a:t>
            </a:r>
          </a:p>
          <a:p>
            <a:pPr marL="0" indent="0" algn="r">
              <a:buNone/>
            </a:pPr>
            <a:endParaRPr lang="en-US" sz="3000">
              <a:solidFill>
                <a:schemeClr val="bg1"/>
              </a:solidFill>
              <a:latin typeface="FreightText Pro Medium" panose="02000603060000020004" pitchFamily="2" charset="0"/>
            </a:endParaRPr>
          </a:p>
        </p:txBody>
      </p:sp>
      <p:pic>
        <p:nvPicPr>
          <p:cNvPr id="3" name="Picture 2" descr="A city skyline with lights reflecting on water&#10;&#10;Description automatically generated">
            <a:extLst>
              <a:ext uri="{FF2B5EF4-FFF2-40B4-BE49-F238E27FC236}">
                <a16:creationId xmlns:a16="http://schemas.microsoft.com/office/drawing/2014/main" id="{AD44881E-8899-8C78-400F-DABCA3C313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7280" y="0"/>
            <a:ext cx="3434720" cy="68554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32CD40-A313-EF11-80C9-04C15E119C08}"/>
              </a:ext>
            </a:extLst>
          </p:cNvPr>
          <p:cNvSpPr/>
          <p:nvPr/>
        </p:nvSpPr>
        <p:spPr>
          <a:xfrm>
            <a:off x="8757280" y="2540"/>
            <a:ext cx="3429000" cy="6855460"/>
          </a:xfrm>
          <a:prstGeom prst="rect">
            <a:avLst/>
          </a:prstGeom>
          <a:solidFill>
            <a:srgbClr val="09234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660F1BE5-268D-3C3E-613C-3E1998093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763" y="764894"/>
            <a:ext cx="2327037" cy="17317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663CF6-02AA-29AC-E76A-78E44283FBD2}"/>
              </a:ext>
            </a:extLst>
          </p:cNvPr>
          <p:cNvSpPr txBox="1"/>
          <p:nvPr/>
        </p:nvSpPr>
        <p:spPr>
          <a:xfrm>
            <a:off x="8693353" y="5856774"/>
            <a:ext cx="3562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FreightText Pro Book" panose="02000603060000020004" pitchFamily="50" charset="0"/>
              </a:rPr>
              <a:t>ws.partners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98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6693E8AA-D36C-A4B1-4BE1-5609460E8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5207" y="622666"/>
            <a:ext cx="7420274" cy="578868"/>
          </a:xfrm>
        </p:spPr>
        <p:txBody>
          <a:bodyPr>
            <a:noAutofit/>
          </a:bodyPr>
          <a:lstStyle/>
          <a:p>
            <a:pPr algn="l"/>
            <a:r>
              <a:rPr lang="en-US" sz="4200">
                <a:solidFill>
                  <a:srgbClr val="092340"/>
                </a:solidFill>
                <a:latin typeface="FreightText Pro Bold" panose="02000803080000020004" pitchFamily="50" charset="0"/>
              </a:rPr>
              <a:t>How are we looking?</a:t>
            </a:r>
            <a:endParaRPr lang="en-US" sz="4200">
              <a:solidFill>
                <a:srgbClr val="92ACC1"/>
              </a:solidFill>
              <a:latin typeface="FreightText Pro Bold" panose="02000803080000020004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63A8A5F-DF16-3433-9C9E-4F1A4FA3A582}"/>
              </a:ext>
            </a:extLst>
          </p:cNvPr>
          <p:cNvSpPr/>
          <p:nvPr/>
        </p:nvSpPr>
        <p:spPr>
          <a:xfrm rot="5400000">
            <a:off x="277439" y="898349"/>
            <a:ext cx="602303" cy="45719"/>
          </a:xfrm>
          <a:prstGeom prst="rect">
            <a:avLst/>
          </a:prstGeom>
          <a:solidFill>
            <a:srgbClr val="92ACC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uilding with a parking lot&#10;&#10;Description automatically generated">
            <a:extLst>
              <a:ext uri="{FF2B5EF4-FFF2-40B4-BE49-F238E27FC236}">
                <a16:creationId xmlns:a16="http://schemas.microsoft.com/office/drawing/2014/main" id="{578ADDFF-9629-3D2F-FBBF-DCAB624434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3000" y="0"/>
            <a:ext cx="3429000" cy="17200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4B07662-35ED-BCD3-4D97-C536638DAA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3000" y="1720056"/>
            <a:ext cx="3427036" cy="17190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BB6770A-FA62-471E-A4E5-12F728DEA5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3718" y="5146811"/>
            <a:ext cx="3427036" cy="17190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1D194A-8018-7BFA-36CF-FA54BE51F3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6"/>
          <a:stretch/>
        </p:blipFill>
        <p:spPr>
          <a:xfrm>
            <a:off x="8761754" y="3427739"/>
            <a:ext cx="3429000" cy="17190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F2AE9D-EC40-FD4C-66A7-703A91AE0A63}"/>
              </a:ext>
            </a:extLst>
          </p:cNvPr>
          <p:cNvSpPr/>
          <p:nvPr/>
        </p:nvSpPr>
        <p:spPr>
          <a:xfrm>
            <a:off x="8763000" y="0"/>
            <a:ext cx="3429000" cy="6855460"/>
          </a:xfrm>
          <a:prstGeom prst="rect">
            <a:avLst/>
          </a:prstGeom>
          <a:solidFill>
            <a:srgbClr val="09234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BB8BD449-CFD3-C838-C95D-91E6A3E310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6763" y="764894"/>
            <a:ext cx="2327037" cy="17317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BFB80E-DFFB-F78B-588F-47FDD740DC9F}"/>
              </a:ext>
            </a:extLst>
          </p:cNvPr>
          <p:cNvSpPr txBox="1"/>
          <p:nvPr/>
        </p:nvSpPr>
        <p:spPr>
          <a:xfrm>
            <a:off x="8693353" y="5856774"/>
            <a:ext cx="3562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FreightText Pro Book" panose="02000603060000020004" pitchFamily="50" charset="0"/>
              </a:rPr>
              <a:t>ws.partners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D2B7441-9E84-D6F1-3531-6E496F20B6B0}"/>
              </a:ext>
            </a:extLst>
          </p:cNvPr>
          <p:cNvSpPr txBox="1">
            <a:spLocks/>
          </p:cNvSpPr>
          <p:nvPr/>
        </p:nvSpPr>
        <p:spPr>
          <a:xfrm>
            <a:off x="585807" y="1456927"/>
            <a:ext cx="279473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Year of Sale: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Exit Cap:</a:t>
            </a:r>
          </a:p>
          <a:p>
            <a:pPr marL="0" indent="0">
              <a:buNone/>
            </a:pPr>
            <a:endParaRPr lang="en-US" sz="3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Profit</a:t>
            </a:r>
            <a:r>
              <a:rPr lang="en-US" sz="3000" baseline="30000">
                <a:solidFill>
                  <a:srgbClr val="092340"/>
                </a:solidFill>
                <a:latin typeface="FreightText Pro Medium" panose="02000603060000020004" pitchFamily="2" charset="0"/>
              </a:rPr>
              <a:t>1</a:t>
            </a: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: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IRR</a:t>
            </a:r>
            <a:r>
              <a:rPr lang="en-US" sz="3000" baseline="30000">
                <a:solidFill>
                  <a:srgbClr val="092340"/>
                </a:solidFill>
                <a:latin typeface="FreightText Pro Medium" panose="02000603060000020004" pitchFamily="2" charset="0"/>
              </a:rPr>
              <a:t>1</a:t>
            </a: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: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EM</a:t>
            </a:r>
            <a:r>
              <a:rPr lang="en-US" sz="3000" baseline="30000">
                <a:solidFill>
                  <a:srgbClr val="092340"/>
                </a:solidFill>
                <a:latin typeface="FreightText Pro Medium" panose="02000603060000020004" pitchFamily="2" charset="0"/>
              </a:rPr>
              <a:t>1</a:t>
            </a: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: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86B4AE6-C0FB-50A6-031E-C8A044DBA5C6}"/>
              </a:ext>
            </a:extLst>
          </p:cNvPr>
          <p:cNvSpPr txBox="1">
            <a:spLocks/>
          </p:cNvSpPr>
          <p:nvPr/>
        </p:nvSpPr>
        <p:spPr>
          <a:xfrm>
            <a:off x="1340175" y="1456927"/>
            <a:ext cx="279473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610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2025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7.75%</a:t>
            </a:r>
          </a:p>
          <a:p>
            <a:pPr marL="0" indent="0" algn="r">
              <a:buNone/>
            </a:pPr>
            <a:endParaRPr lang="en-US" sz="3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$2.8M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10.73%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1.74x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AE8C9D5-2A33-CE0E-C4F0-F5890E46BDCF}"/>
              </a:ext>
            </a:extLst>
          </p:cNvPr>
          <p:cNvSpPr txBox="1">
            <a:spLocks/>
          </p:cNvSpPr>
          <p:nvPr/>
        </p:nvSpPr>
        <p:spPr>
          <a:xfrm>
            <a:off x="2778450" y="1456927"/>
            <a:ext cx="279473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Union</a:t>
            </a:r>
            <a:endParaRPr lang="en-US" sz="3000" baseline="30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2026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9.00%</a:t>
            </a:r>
          </a:p>
          <a:p>
            <a:pPr marL="0" indent="0" algn="r">
              <a:buNone/>
            </a:pPr>
            <a:endParaRPr lang="en-US" sz="3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$3.3M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9.37%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1.79x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AC8FFF5-A418-AD2C-FED2-972699B55FDD}"/>
              </a:ext>
            </a:extLst>
          </p:cNvPr>
          <p:cNvSpPr txBox="1">
            <a:spLocks/>
          </p:cNvSpPr>
          <p:nvPr/>
        </p:nvSpPr>
        <p:spPr>
          <a:xfrm>
            <a:off x="4321500" y="1456927"/>
            <a:ext cx="279473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Wayzata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2024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n/a</a:t>
            </a:r>
          </a:p>
          <a:p>
            <a:pPr marL="0" indent="0" algn="r">
              <a:buNone/>
            </a:pPr>
            <a:endParaRPr lang="en-US" sz="3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$1.0M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14.47%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1.75x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F58F717-54EC-F8CC-0343-737073777503}"/>
              </a:ext>
            </a:extLst>
          </p:cNvPr>
          <p:cNvSpPr txBox="1">
            <a:spLocks/>
          </p:cNvSpPr>
          <p:nvPr/>
        </p:nvSpPr>
        <p:spPr>
          <a:xfrm>
            <a:off x="5896300" y="1456927"/>
            <a:ext cx="279473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Beltline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2024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7.00%</a:t>
            </a:r>
          </a:p>
          <a:p>
            <a:pPr marL="0" indent="0" algn="r">
              <a:buNone/>
            </a:pPr>
            <a:endParaRPr lang="en-US" sz="3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$1.8M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13.53%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1.63x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4020D02-5594-F530-F85B-ED1D14AA97A5}"/>
              </a:ext>
            </a:extLst>
          </p:cNvPr>
          <p:cNvSpPr txBox="1">
            <a:spLocks/>
          </p:cNvSpPr>
          <p:nvPr/>
        </p:nvSpPr>
        <p:spPr>
          <a:xfrm>
            <a:off x="9075386" y="3951675"/>
            <a:ext cx="2794736" cy="451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latin typeface="FreightText Pro Book" panose="02000603060000020004"/>
              </a:rPr>
              <a:t>FUND I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E448FF-8F35-DE4B-E403-69AC4ED46D67}"/>
              </a:ext>
            </a:extLst>
          </p:cNvPr>
          <p:cNvSpPr txBox="1">
            <a:spLocks/>
          </p:cNvSpPr>
          <p:nvPr/>
        </p:nvSpPr>
        <p:spPr>
          <a:xfrm>
            <a:off x="585807" y="6372225"/>
            <a:ext cx="8107545" cy="32894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aseline="30000">
                <a:solidFill>
                  <a:srgbClr val="092340"/>
                </a:solidFill>
                <a:latin typeface="FreightText Pro Medium" panose="02000603060000020004" pitchFamily="2" charset="0"/>
              </a:rPr>
              <a:t>1 </a:t>
            </a:r>
            <a:r>
              <a:rPr lang="en-US" sz="2000">
                <a:solidFill>
                  <a:srgbClr val="092340"/>
                </a:solidFill>
                <a:latin typeface="FreightText Pro Medium" panose="02000603060000020004" pitchFamily="2" charset="0"/>
              </a:rPr>
              <a:t>Profit, IRR &amp; EM are deal-level projections, net of fees</a:t>
            </a:r>
          </a:p>
        </p:txBody>
      </p:sp>
    </p:spTree>
    <p:extLst>
      <p:ext uri="{BB962C8B-B14F-4D97-AF65-F5344CB8AC3E}">
        <p14:creationId xmlns:p14="http://schemas.microsoft.com/office/powerpoint/2010/main" val="2094513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uilding with a triangle shaped roof&#10;&#10;Description automatically generated">
            <a:extLst>
              <a:ext uri="{FF2B5EF4-FFF2-40B4-BE49-F238E27FC236}">
                <a16:creationId xmlns:a16="http://schemas.microsoft.com/office/drawing/2014/main" id="{84842801-112F-074C-6976-D2A531E25E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773020" cy="24935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02589B-D0D6-4405-BD28-A710B6DB0F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3020" y="5143500"/>
            <a:ext cx="3413365" cy="17128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013281-3A91-2578-1D86-F5397ED707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72" t="16293" r="972" b="6042"/>
          <a:stretch/>
        </p:blipFill>
        <p:spPr>
          <a:xfrm>
            <a:off x="8739187" y="3380704"/>
            <a:ext cx="3461577" cy="17644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B8B8AF-B017-73A2-72E6-86BD83C70D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1764" y="1719072"/>
            <a:ext cx="3423996" cy="17174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64D04C-E716-A82B-E25B-BF49E87994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5"/>
          <a:stretch/>
        </p:blipFill>
        <p:spPr>
          <a:xfrm>
            <a:off x="8771764" y="-1620"/>
            <a:ext cx="3418271" cy="17190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F2AE9D-EC40-FD4C-66A7-703A91AE0A63}"/>
              </a:ext>
            </a:extLst>
          </p:cNvPr>
          <p:cNvSpPr/>
          <p:nvPr/>
        </p:nvSpPr>
        <p:spPr>
          <a:xfrm>
            <a:off x="8773020" y="0"/>
            <a:ext cx="3429000" cy="6855460"/>
          </a:xfrm>
          <a:prstGeom prst="rect">
            <a:avLst/>
          </a:prstGeom>
          <a:solidFill>
            <a:srgbClr val="09234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BB8BD449-CFD3-C838-C95D-91E6A3E310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16763" y="764894"/>
            <a:ext cx="2327037" cy="17317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BFB80E-DFFB-F78B-588F-47FDD740DC9F}"/>
              </a:ext>
            </a:extLst>
          </p:cNvPr>
          <p:cNvSpPr txBox="1"/>
          <p:nvPr/>
        </p:nvSpPr>
        <p:spPr>
          <a:xfrm>
            <a:off x="8693353" y="5856774"/>
            <a:ext cx="3562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FreightText Pro Book" panose="02000603060000020004" pitchFamily="50" charset="0"/>
              </a:rPr>
              <a:t>ws.partners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48EC333-DEA2-ADFD-FDCF-3E1B98B77ADA}"/>
              </a:ext>
            </a:extLst>
          </p:cNvPr>
          <p:cNvSpPr txBox="1">
            <a:spLocks/>
          </p:cNvSpPr>
          <p:nvPr/>
        </p:nvSpPr>
        <p:spPr>
          <a:xfrm>
            <a:off x="9075386" y="3316904"/>
            <a:ext cx="2794736" cy="451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3600" b="1">
              <a:solidFill>
                <a:schemeClr val="bg1"/>
              </a:solidFill>
              <a:latin typeface="FreightText Pro Book" panose="020006030600000200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127F13-3724-DDF7-F175-E5715663665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5639" y="2524800"/>
            <a:ext cx="4146753" cy="21132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CFE914-DFB3-5F4F-B342-163DEF29937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20973"/>
            <a:ext cx="4591050" cy="43328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522C6C-14A1-7F7B-FED6-EA62AD25A61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5639" y="4669310"/>
            <a:ext cx="4146753" cy="218285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FCE2E83-2DD6-E737-BA9C-DBF20646990F}"/>
              </a:ext>
            </a:extLst>
          </p:cNvPr>
          <p:cNvSpPr/>
          <p:nvPr/>
        </p:nvSpPr>
        <p:spPr>
          <a:xfrm>
            <a:off x="-6260" y="2520122"/>
            <a:ext cx="8778652" cy="2113256"/>
          </a:xfrm>
          <a:prstGeom prst="rect">
            <a:avLst/>
          </a:prstGeom>
          <a:solidFill>
            <a:srgbClr val="09234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693E8AA-D36C-A4B1-4BE1-5609460E8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7507" y="3287316"/>
            <a:ext cx="7213899" cy="578868"/>
          </a:xfrm>
        </p:spPr>
        <p:txBody>
          <a:bodyPr>
            <a:noAutofit/>
          </a:bodyPr>
          <a:lstStyle/>
          <a:p>
            <a:pPr algn="l"/>
            <a:r>
              <a:rPr lang="en-US" sz="3600">
                <a:solidFill>
                  <a:schemeClr val="bg1"/>
                </a:solidFill>
                <a:latin typeface="FreightText Pro Bold" panose="02000803080000020004" pitchFamily="50" charset="0"/>
              </a:rPr>
              <a:t>WATER STREET FUND II</a:t>
            </a:r>
          </a:p>
        </p:txBody>
      </p:sp>
    </p:spTree>
    <p:extLst>
      <p:ext uri="{BB962C8B-B14F-4D97-AF65-F5344CB8AC3E}">
        <p14:creationId xmlns:p14="http://schemas.microsoft.com/office/powerpoint/2010/main" val="522217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602589B-D0D6-4405-BD28-A710B6DB0F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3020" y="5143500"/>
            <a:ext cx="3413365" cy="17128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013281-3A91-2578-1D86-F5397ED707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72" t="16293" r="972" b="6042"/>
          <a:stretch/>
        </p:blipFill>
        <p:spPr>
          <a:xfrm>
            <a:off x="8739187" y="3380704"/>
            <a:ext cx="3461577" cy="17644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B8B8AF-B017-73A2-72E6-86BD83C70D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1764" y="1719072"/>
            <a:ext cx="3423996" cy="17174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64D04C-E716-A82B-E25B-BF49E87994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5"/>
          <a:stretch/>
        </p:blipFill>
        <p:spPr>
          <a:xfrm>
            <a:off x="8771764" y="-1620"/>
            <a:ext cx="3418271" cy="171907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693E8AA-D36C-A4B1-4BE1-5609460E8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5207" y="622666"/>
            <a:ext cx="7213899" cy="578868"/>
          </a:xfrm>
        </p:spPr>
        <p:txBody>
          <a:bodyPr>
            <a:noAutofit/>
          </a:bodyPr>
          <a:lstStyle/>
          <a:p>
            <a:pPr algn="l"/>
            <a:r>
              <a:rPr lang="en-US" sz="4200">
                <a:solidFill>
                  <a:srgbClr val="092340"/>
                </a:solidFill>
                <a:latin typeface="FreightText Pro Bold" panose="02000803080000020004" pitchFamily="50" charset="0"/>
              </a:rPr>
              <a:t>The big picture...</a:t>
            </a:r>
            <a:endParaRPr lang="en-US" sz="4200">
              <a:solidFill>
                <a:srgbClr val="92ACC1"/>
              </a:solidFill>
              <a:latin typeface="FreightText Pro Bold" panose="02000803080000020004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63A8A5F-DF16-3433-9C9E-4F1A4FA3A582}"/>
              </a:ext>
            </a:extLst>
          </p:cNvPr>
          <p:cNvSpPr/>
          <p:nvPr/>
        </p:nvSpPr>
        <p:spPr>
          <a:xfrm rot="5400000">
            <a:off x="277439" y="898349"/>
            <a:ext cx="602303" cy="45719"/>
          </a:xfrm>
          <a:prstGeom prst="rect">
            <a:avLst/>
          </a:prstGeom>
          <a:solidFill>
            <a:srgbClr val="92ACC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48857D7-E2AC-0556-4B77-58FEBEDC63E2}"/>
              </a:ext>
            </a:extLst>
          </p:cNvPr>
          <p:cNvSpPr txBox="1">
            <a:spLocks/>
          </p:cNvSpPr>
          <p:nvPr/>
        </p:nvSpPr>
        <p:spPr>
          <a:xfrm>
            <a:off x="4988665" y="1583926"/>
            <a:ext cx="279473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July 2021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March 2023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$22.40MM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$0.00MM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N/A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65.5%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80.5%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15%+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F2AE9D-EC40-FD4C-66A7-703A91AE0A63}"/>
              </a:ext>
            </a:extLst>
          </p:cNvPr>
          <p:cNvSpPr/>
          <p:nvPr/>
        </p:nvSpPr>
        <p:spPr>
          <a:xfrm>
            <a:off x="8773020" y="0"/>
            <a:ext cx="3429000" cy="6855460"/>
          </a:xfrm>
          <a:prstGeom prst="rect">
            <a:avLst/>
          </a:prstGeom>
          <a:solidFill>
            <a:srgbClr val="09234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BB8BD449-CFD3-C838-C95D-91E6A3E310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6763" y="764894"/>
            <a:ext cx="2327037" cy="17317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BFB80E-DFFB-F78B-588F-47FDD740DC9F}"/>
              </a:ext>
            </a:extLst>
          </p:cNvPr>
          <p:cNvSpPr txBox="1"/>
          <p:nvPr/>
        </p:nvSpPr>
        <p:spPr>
          <a:xfrm>
            <a:off x="8693353" y="5856774"/>
            <a:ext cx="3562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FreightText Pro Book" panose="02000603060000020004" pitchFamily="50" charset="0"/>
              </a:rPr>
              <a:t>ws.partners</a:t>
            </a:r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696FA22-88B9-7319-E9DE-0B03C0B098BA}"/>
              </a:ext>
            </a:extLst>
          </p:cNvPr>
          <p:cNvSpPr txBox="1">
            <a:spLocks/>
          </p:cNvSpPr>
          <p:nvPr/>
        </p:nvSpPr>
        <p:spPr>
          <a:xfrm>
            <a:off x="9075386" y="3951675"/>
            <a:ext cx="2794736" cy="451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latin typeface="FreightText Pro Book" panose="02000603060000020004"/>
              </a:rPr>
              <a:t>FUND II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B491D45-5A1E-2845-E332-5D354571DB0A}"/>
              </a:ext>
            </a:extLst>
          </p:cNvPr>
          <p:cNvSpPr txBox="1">
            <a:spLocks/>
          </p:cNvSpPr>
          <p:nvPr/>
        </p:nvSpPr>
        <p:spPr>
          <a:xfrm>
            <a:off x="865206" y="1583927"/>
            <a:ext cx="3782993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Initial Closing: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Final Investment: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Capital Calls: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Distributions: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Avg. Cash Flow: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Leverage:	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Leased: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Targeted IRR (Net):</a:t>
            </a:r>
          </a:p>
        </p:txBody>
      </p:sp>
    </p:spTree>
    <p:extLst>
      <p:ext uri="{BB962C8B-B14F-4D97-AF65-F5344CB8AC3E}">
        <p14:creationId xmlns:p14="http://schemas.microsoft.com/office/powerpoint/2010/main" val="720551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602589B-D0D6-4405-BD28-A710B6DB0F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3020" y="5143500"/>
            <a:ext cx="3413365" cy="17128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013281-3A91-2578-1D86-F5397ED707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72" t="16293" r="972" b="6042"/>
          <a:stretch/>
        </p:blipFill>
        <p:spPr>
          <a:xfrm>
            <a:off x="8739187" y="3380704"/>
            <a:ext cx="3461577" cy="17644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B8B8AF-B017-73A2-72E6-86BD83C70D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1764" y="1719072"/>
            <a:ext cx="3423996" cy="17174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64D04C-E716-A82B-E25B-BF49E87994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5"/>
          <a:stretch/>
        </p:blipFill>
        <p:spPr>
          <a:xfrm>
            <a:off x="8771764" y="-1620"/>
            <a:ext cx="3418271" cy="171907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693E8AA-D36C-A4B1-4BE1-5609460E8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5207" y="622666"/>
            <a:ext cx="7828146" cy="578868"/>
          </a:xfrm>
        </p:spPr>
        <p:txBody>
          <a:bodyPr>
            <a:noAutofit/>
          </a:bodyPr>
          <a:lstStyle/>
          <a:p>
            <a:pPr algn="l"/>
            <a:r>
              <a:rPr lang="en-US" sz="4200">
                <a:solidFill>
                  <a:srgbClr val="092340"/>
                </a:solidFill>
                <a:latin typeface="FreightText Pro Bold" panose="02000803080000020004" pitchFamily="50" charset="0"/>
              </a:rPr>
              <a:t>Growing NOI on lease-up assets</a:t>
            </a:r>
            <a:endParaRPr lang="en-US" sz="4200">
              <a:solidFill>
                <a:srgbClr val="92ACC1"/>
              </a:solidFill>
              <a:latin typeface="FreightText Pro Bold" panose="02000803080000020004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63A8A5F-DF16-3433-9C9E-4F1A4FA3A582}"/>
              </a:ext>
            </a:extLst>
          </p:cNvPr>
          <p:cNvSpPr/>
          <p:nvPr/>
        </p:nvSpPr>
        <p:spPr>
          <a:xfrm rot="5400000">
            <a:off x="277439" y="898349"/>
            <a:ext cx="602303" cy="45719"/>
          </a:xfrm>
          <a:prstGeom prst="rect">
            <a:avLst/>
          </a:prstGeom>
          <a:solidFill>
            <a:srgbClr val="92ACC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F2AE9D-EC40-FD4C-66A7-703A91AE0A63}"/>
              </a:ext>
            </a:extLst>
          </p:cNvPr>
          <p:cNvSpPr/>
          <p:nvPr/>
        </p:nvSpPr>
        <p:spPr>
          <a:xfrm>
            <a:off x="8773020" y="0"/>
            <a:ext cx="3429000" cy="6855460"/>
          </a:xfrm>
          <a:prstGeom prst="rect">
            <a:avLst/>
          </a:prstGeom>
          <a:solidFill>
            <a:srgbClr val="09234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BB8BD449-CFD3-C838-C95D-91E6A3E310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6763" y="764894"/>
            <a:ext cx="2327037" cy="17317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BFB80E-DFFB-F78B-588F-47FDD740DC9F}"/>
              </a:ext>
            </a:extLst>
          </p:cNvPr>
          <p:cNvSpPr txBox="1"/>
          <p:nvPr/>
        </p:nvSpPr>
        <p:spPr>
          <a:xfrm>
            <a:off x="8693353" y="5856774"/>
            <a:ext cx="3562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FreightText Pro Book" panose="02000603060000020004" pitchFamily="50" charset="0"/>
              </a:rPr>
              <a:t>ws.partners</a:t>
            </a:r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696FA22-88B9-7319-E9DE-0B03C0B098BA}"/>
              </a:ext>
            </a:extLst>
          </p:cNvPr>
          <p:cNvSpPr txBox="1">
            <a:spLocks/>
          </p:cNvSpPr>
          <p:nvPr/>
        </p:nvSpPr>
        <p:spPr>
          <a:xfrm>
            <a:off x="9075386" y="3951675"/>
            <a:ext cx="2794736" cy="451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latin typeface="FreightText Pro Book" panose="02000603060000020004"/>
              </a:rPr>
              <a:t>FUND II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23DF65A-FE98-C023-610A-5738BEEAE73D}"/>
              </a:ext>
            </a:extLst>
          </p:cNvPr>
          <p:cNvSpPr txBox="1">
            <a:spLocks/>
          </p:cNvSpPr>
          <p:nvPr/>
        </p:nvSpPr>
        <p:spPr>
          <a:xfrm>
            <a:off x="601450" y="1715359"/>
            <a:ext cx="279473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3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WW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Savage</a:t>
            </a:r>
            <a:endParaRPr lang="en-US" sz="3000" baseline="30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Eagan</a:t>
            </a:r>
            <a:r>
              <a:rPr lang="en-US" sz="3000" baseline="30000">
                <a:solidFill>
                  <a:srgbClr val="092340"/>
                </a:solidFill>
                <a:latin typeface="FreightText Pro Medium" panose="02000603060000020004" pitchFamily="2" charset="0"/>
              </a:rPr>
              <a:t>1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DCP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74FC4DC-E232-1D1A-2ACE-E251FF0CE2A7}"/>
              </a:ext>
            </a:extLst>
          </p:cNvPr>
          <p:cNvSpPr txBox="1">
            <a:spLocks/>
          </p:cNvSpPr>
          <p:nvPr/>
        </p:nvSpPr>
        <p:spPr>
          <a:xfrm>
            <a:off x="4689924" y="1712665"/>
            <a:ext cx="1520350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Initial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NOI %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6.44%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7.60%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5.15%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7.47%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89FAF8A0-8263-D952-C4DD-7163E356383B}"/>
              </a:ext>
            </a:extLst>
          </p:cNvPr>
          <p:cNvSpPr txBox="1">
            <a:spLocks/>
          </p:cNvSpPr>
          <p:nvPr/>
        </p:nvSpPr>
        <p:spPr>
          <a:xfrm>
            <a:off x="2518224" y="1712666"/>
            <a:ext cx="1520350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Current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NOI %</a:t>
            </a:r>
            <a:endParaRPr lang="en-US" sz="3000" baseline="30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9.49%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7.60%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5.63%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7.47%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275E052B-6C0C-8C3B-FACC-8EE4F8646BA4}"/>
              </a:ext>
            </a:extLst>
          </p:cNvPr>
          <p:cNvSpPr txBox="1">
            <a:spLocks/>
          </p:cNvSpPr>
          <p:nvPr/>
        </p:nvSpPr>
        <p:spPr>
          <a:xfrm>
            <a:off x="6861624" y="1712666"/>
            <a:ext cx="1520350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en-US" sz="3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Change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+3.05%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+0.00%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+0.48%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+0.00%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F770D490-444C-F892-9C29-66B361957C6B}"/>
              </a:ext>
            </a:extLst>
          </p:cNvPr>
          <p:cNvSpPr txBox="1">
            <a:spLocks/>
          </p:cNvSpPr>
          <p:nvPr/>
        </p:nvSpPr>
        <p:spPr>
          <a:xfrm>
            <a:off x="606368" y="6235334"/>
            <a:ext cx="7152729" cy="32894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aseline="30000">
                <a:solidFill>
                  <a:srgbClr val="092340"/>
                </a:solidFill>
                <a:latin typeface="FreightText Pro Medium" panose="02000603060000020004" pitchFamily="2" charset="0"/>
              </a:rPr>
              <a:t>1 </a:t>
            </a:r>
            <a:r>
              <a:rPr lang="en-US" sz="2000">
                <a:solidFill>
                  <a:srgbClr val="092340"/>
                </a:solidFill>
                <a:latin typeface="FreightText Pro Medium" panose="02000603060000020004" pitchFamily="2" charset="0"/>
              </a:rPr>
              <a:t>Current projected stabilized yield for Eagan is 10.32%</a:t>
            </a:r>
          </a:p>
        </p:txBody>
      </p:sp>
    </p:spTree>
    <p:extLst>
      <p:ext uri="{BB962C8B-B14F-4D97-AF65-F5344CB8AC3E}">
        <p14:creationId xmlns:p14="http://schemas.microsoft.com/office/powerpoint/2010/main" val="3163999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602589B-D0D6-4405-BD28-A710B6DB0F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3020" y="5143500"/>
            <a:ext cx="3413365" cy="17128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013281-3A91-2578-1D86-F5397ED707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72" t="16293" r="972" b="6042"/>
          <a:stretch/>
        </p:blipFill>
        <p:spPr>
          <a:xfrm>
            <a:off x="8739187" y="3380704"/>
            <a:ext cx="3461577" cy="17644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B8B8AF-B017-73A2-72E6-86BD83C70D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1764" y="1719072"/>
            <a:ext cx="3423996" cy="17174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64D04C-E716-A82B-E25B-BF49E87994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5"/>
          <a:stretch/>
        </p:blipFill>
        <p:spPr>
          <a:xfrm>
            <a:off x="8771764" y="-1620"/>
            <a:ext cx="3418271" cy="171907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693E8AA-D36C-A4B1-4BE1-5609460E8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5207" y="622666"/>
            <a:ext cx="7213899" cy="578868"/>
          </a:xfrm>
        </p:spPr>
        <p:txBody>
          <a:bodyPr>
            <a:noAutofit/>
          </a:bodyPr>
          <a:lstStyle/>
          <a:p>
            <a:pPr algn="l"/>
            <a:r>
              <a:rPr lang="en-US" sz="4200">
                <a:solidFill>
                  <a:srgbClr val="092340"/>
                </a:solidFill>
                <a:latin typeface="FreightText Pro Bold" panose="02000803080000020004" pitchFamily="50" charset="0"/>
              </a:rPr>
              <a:t>Debt Maturities</a:t>
            </a:r>
            <a:endParaRPr lang="en-US" sz="4200">
              <a:solidFill>
                <a:srgbClr val="92ACC1"/>
              </a:solidFill>
              <a:latin typeface="FreightText Pro Bold" panose="02000803080000020004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63A8A5F-DF16-3433-9C9E-4F1A4FA3A582}"/>
              </a:ext>
            </a:extLst>
          </p:cNvPr>
          <p:cNvSpPr/>
          <p:nvPr/>
        </p:nvSpPr>
        <p:spPr>
          <a:xfrm rot="5400000">
            <a:off x="277439" y="898349"/>
            <a:ext cx="602303" cy="45719"/>
          </a:xfrm>
          <a:prstGeom prst="rect">
            <a:avLst/>
          </a:prstGeom>
          <a:solidFill>
            <a:srgbClr val="92ACC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F2AE9D-EC40-FD4C-66A7-703A91AE0A63}"/>
              </a:ext>
            </a:extLst>
          </p:cNvPr>
          <p:cNvSpPr/>
          <p:nvPr/>
        </p:nvSpPr>
        <p:spPr>
          <a:xfrm>
            <a:off x="8773020" y="0"/>
            <a:ext cx="3429000" cy="6855460"/>
          </a:xfrm>
          <a:prstGeom prst="rect">
            <a:avLst/>
          </a:prstGeom>
          <a:solidFill>
            <a:srgbClr val="09234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BB8BD449-CFD3-C838-C95D-91E6A3E310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6763" y="764894"/>
            <a:ext cx="2327037" cy="17317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BFB80E-DFFB-F78B-588F-47FDD740DC9F}"/>
              </a:ext>
            </a:extLst>
          </p:cNvPr>
          <p:cNvSpPr txBox="1"/>
          <p:nvPr/>
        </p:nvSpPr>
        <p:spPr>
          <a:xfrm>
            <a:off x="8693353" y="5856774"/>
            <a:ext cx="3562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FreightText Pro Book" panose="02000603060000020004" pitchFamily="50" charset="0"/>
              </a:rPr>
              <a:t>ws.partners</a:t>
            </a:r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696FA22-88B9-7319-E9DE-0B03C0B098BA}"/>
              </a:ext>
            </a:extLst>
          </p:cNvPr>
          <p:cNvSpPr txBox="1">
            <a:spLocks/>
          </p:cNvSpPr>
          <p:nvPr/>
        </p:nvSpPr>
        <p:spPr>
          <a:xfrm>
            <a:off x="9075386" y="3951675"/>
            <a:ext cx="2794736" cy="451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latin typeface="FreightText Pro Book" panose="02000603060000020004"/>
              </a:rPr>
              <a:t>FUND II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E7146F-AF69-4CFA-2521-73ED730F68AB}"/>
              </a:ext>
            </a:extLst>
          </p:cNvPr>
          <p:cNvSpPr txBox="1">
            <a:spLocks/>
          </p:cNvSpPr>
          <p:nvPr/>
        </p:nvSpPr>
        <p:spPr>
          <a:xfrm>
            <a:off x="601450" y="1715359"/>
            <a:ext cx="279473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US" sz="3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WW</a:t>
            </a:r>
            <a:r>
              <a:rPr lang="en-US" sz="3000" baseline="30000">
                <a:solidFill>
                  <a:srgbClr val="092340"/>
                </a:solidFill>
                <a:latin typeface="FreightText Pro Medium" panose="02000603060000020004" pitchFamily="2" charset="0"/>
              </a:rPr>
              <a:t>1</a:t>
            </a:r>
            <a:endParaRPr lang="en-US" sz="3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Savage</a:t>
            </a:r>
            <a:endParaRPr lang="en-US" sz="3000" baseline="30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Eagan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DCP</a:t>
            </a:r>
            <a:r>
              <a:rPr lang="en-US" sz="3000" baseline="30000">
                <a:solidFill>
                  <a:srgbClr val="092340"/>
                </a:solidFill>
                <a:latin typeface="FreightText Pro Medium" panose="02000603060000020004" pitchFamily="2" charset="0"/>
              </a:rPr>
              <a:t>2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Average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D605105-55AF-1BDB-6FE3-8D0DD8008D06}"/>
              </a:ext>
            </a:extLst>
          </p:cNvPr>
          <p:cNvSpPr txBox="1">
            <a:spLocks/>
          </p:cNvSpPr>
          <p:nvPr/>
        </p:nvSpPr>
        <p:spPr>
          <a:xfrm>
            <a:off x="4689924" y="1712665"/>
            <a:ext cx="1520350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LTC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62.9%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65.0%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64.7%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70.0%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65.5%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20ABF-44F5-A282-3BDB-21C4DBD776C0}"/>
              </a:ext>
            </a:extLst>
          </p:cNvPr>
          <p:cNvSpPr txBox="1">
            <a:spLocks/>
          </p:cNvSpPr>
          <p:nvPr/>
        </p:nvSpPr>
        <p:spPr>
          <a:xfrm>
            <a:off x="2518224" y="1712666"/>
            <a:ext cx="1520350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Rate</a:t>
            </a:r>
            <a:endParaRPr lang="en-US" sz="3000" baseline="30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4.44%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5.85%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5.65%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7.63%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5.77%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5D6C084-868A-7919-CF54-5046CD623D17}"/>
              </a:ext>
            </a:extLst>
          </p:cNvPr>
          <p:cNvSpPr txBox="1">
            <a:spLocks/>
          </p:cNvSpPr>
          <p:nvPr/>
        </p:nvSpPr>
        <p:spPr>
          <a:xfrm>
            <a:off x="6764037" y="1712666"/>
            <a:ext cx="1617937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Maturity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Dec-31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Nov-25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Nov-27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2026-8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0DEABF1-FB90-EB74-584A-A1C8D080EC73}"/>
              </a:ext>
            </a:extLst>
          </p:cNvPr>
          <p:cNvSpPr txBox="1">
            <a:spLocks/>
          </p:cNvSpPr>
          <p:nvPr/>
        </p:nvSpPr>
        <p:spPr>
          <a:xfrm>
            <a:off x="606367" y="6032134"/>
            <a:ext cx="8151017" cy="32894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baseline="30000">
                <a:solidFill>
                  <a:srgbClr val="092340"/>
                </a:solidFill>
                <a:latin typeface="FreightText Pro Medium" panose="02000603060000020004" pitchFamily="2" charset="0"/>
              </a:rPr>
              <a:t>1 </a:t>
            </a:r>
            <a:r>
              <a:rPr lang="en-US" sz="2000">
                <a:solidFill>
                  <a:srgbClr val="092340"/>
                </a:solidFill>
                <a:latin typeface="FreightText Pro Medium" panose="02000603060000020004" pitchFamily="2" charset="0"/>
              </a:rPr>
              <a:t>Whitewater loan will be 100% fixed in Apr. 2024; rate resets in 2026</a:t>
            </a:r>
            <a:endParaRPr lang="en-US" sz="2000" b="1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aseline="30000">
                <a:solidFill>
                  <a:srgbClr val="092340"/>
                </a:solidFill>
                <a:latin typeface="FreightText Pro Medium" panose="02000603060000020004" pitchFamily="2" charset="0"/>
              </a:rPr>
              <a:t>2 </a:t>
            </a:r>
            <a:r>
              <a:rPr lang="en-US" sz="2000">
                <a:solidFill>
                  <a:srgbClr val="092340"/>
                </a:solidFill>
                <a:latin typeface="FreightText Pro Medium" panose="02000603060000020004" pitchFamily="2" charset="0"/>
              </a:rPr>
              <a:t>Data center project rates are variable at SOFR + 200-250 bps</a:t>
            </a:r>
          </a:p>
        </p:txBody>
      </p:sp>
    </p:spTree>
    <p:extLst>
      <p:ext uri="{BB962C8B-B14F-4D97-AF65-F5344CB8AC3E}">
        <p14:creationId xmlns:p14="http://schemas.microsoft.com/office/powerpoint/2010/main" val="15409689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DD015C8-6954-EFA4-F25A-7548C4FE79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9"/>
          <a:stretch/>
        </p:blipFill>
        <p:spPr>
          <a:xfrm>
            <a:off x="8749738" y="8181"/>
            <a:ext cx="3438490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63A8A5F-DF16-3433-9C9E-4F1A4FA3A582}"/>
              </a:ext>
            </a:extLst>
          </p:cNvPr>
          <p:cNvSpPr/>
          <p:nvPr/>
        </p:nvSpPr>
        <p:spPr>
          <a:xfrm rot="5400000">
            <a:off x="277439" y="898349"/>
            <a:ext cx="602303" cy="45719"/>
          </a:xfrm>
          <a:prstGeom prst="rect">
            <a:avLst/>
          </a:prstGeom>
          <a:solidFill>
            <a:srgbClr val="92ACC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C9A23B-68FB-B4AB-D0BB-AB3CD84B7215}"/>
              </a:ext>
            </a:extLst>
          </p:cNvPr>
          <p:cNvSpPr/>
          <p:nvPr/>
        </p:nvSpPr>
        <p:spPr>
          <a:xfrm>
            <a:off x="8755455" y="2540"/>
            <a:ext cx="3434719" cy="6855460"/>
          </a:xfrm>
          <a:prstGeom prst="rect">
            <a:avLst/>
          </a:prstGeom>
          <a:solidFill>
            <a:srgbClr val="09234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FB3EA0E3-EC6D-613B-9596-211A257BD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301" y="764722"/>
            <a:ext cx="2327037" cy="17317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E13D20-0A6B-0948-3F34-48C37E6904DC}"/>
              </a:ext>
            </a:extLst>
          </p:cNvPr>
          <p:cNvSpPr txBox="1"/>
          <p:nvPr/>
        </p:nvSpPr>
        <p:spPr>
          <a:xfrm>
            <a:off x="8676660" y="5824439"/>
            <a:ext cx="3592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FreightText Pro Book" panose="02000603060000020004" pitchFamily="50" charset="0"/>
              </a:rPr>
              <a:t>ws.partners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3128D-AA0B-BFF3-13C8-152B9D82875E}"/>
              </a:ext>
            </a:extLst>
          </p:cNvPr>
          <p:cNvSpPr txBox="1">
            <a:spLocks/>
          </p:cNvSpPr>
          <p:nvPr/>
        </p:nvSpPr>
        <p:spPr>
          <a:xfrm>
            <a:off x="8753509" y="3269279"/>
            <a:ext cx="3434719" cy="36933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latin typeface="FreightText Pro Book" panose="02000603060000020004"/>
              </a:rPr>
              <a:t>WHITEWATER RESERVE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649DBB-4519-F70C-56DB-307639812EA0}"/>
              </a:ext>
            </a:extLst>
          </p:cNvPr>
          <p:cNvSpPr txBox="1">
            <a:spLocks/>
          </p:cNvSpPr>
          <p:nvPr/>
        </p:nvSpPr>
        <p:spPr>
          <a:xfrm>
            <a:off x="865207" y="622666"/>
            <a:ext cx="7162374" cy="5788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>
              <a:solidFill>
                <a:srgbClr val="92ACC1"/>
              </a:solidFill>
              <a:latin typeface="FreightText Pro Bold" panose="02000803080000020004" pitchFamily="50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C854091-1905-D72E-8758-F0633723F1BB}"/>
              </a:ext>
            </a:extLst>
          </p:cNvPr>
          <p:cNvSpPr txBox="1">
            <a:spLocks/>
          </p:cNvSpPr>
          <p:nvPr/>
        </p:nvSpPr>
        <p:spPr>
          <a:xfrm>
            <a:off x="865207" y="1630596"/>
            <a:ext cx="757019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>
              <a:solidFill>
                <a:srgbClr val="092340"/>
              </a:solidFill>
              <a:latin typeface="FreightText Pro Medium" panose="02000603060000020004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6FA8791-810A-2A6B-CC01-778C0E42A7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1" y="0"/>
            <a:ext cx="4343400" cy="33662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16BAA6-A06F-B7A2-BAD0-25DAA045F6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4" y="3419332"/>
            <a:ext cx="4341247" cy="34386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0D20B72-092D-C865-ACFB-DC87802826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0075" y="0"/>
            <a:ext cx="4343400" cy="33662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7C97A0-0DD4-D9C2-3498-930D5EC05B0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570"/>
          <a:stretch/>
        </p:blipFill>
        <p:spPr>
          <a:xfrm>
            <a:off x="4415271" y="3419331"/>
            <a:ext cx="4332522" cy="394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60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DD015C8-6954-EFA4-F25A-7548C4FE79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9"/>
          <a:stretch/>
        </p:blipFill>
        <p:spPr>
          <a:xfrm>
            <a:off x="8749738" y="8181"/>
            <a:ext cx="3438490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63A8A5F-DF16-3433-9C9E-4F1A4FA3A582}"/>
              </a:ext>
            </a:extLst>
          </p:cNvPr>
          <p:cNvSpPr/>
          <p:nvPr/>
        </p:nvSpPr>
        <p:spPr>
          <a:xfrm rot="5400000">
            <a:off x="277439" y="898349"/>
            <a:ext cx="602303" cy="45719"/>
          </a:xfrm>
          <a:prstGeom prst="rect">
            <a:avLst/>
          </a:prstGeom>
          <a:solidFill>
            <a:srgbClr val="92ACC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C9A23B-68FB-B4AB-D0BB-AB3CD84B7215}"/>
              </a:ext>
            </a:extLst>
          </p:cNvPr>
          <p:cNvSpPr/>
          <p:nvPr/>
        </p:nvSpPr>
        <p:spPr>
          <a:xfrm>
            <a:off x="8755455" y="2540"/>
            <a:ext cx="3434719" cy="6855460"/>
          </a:xfrm>
          <a:prstGeom prst="rect">
            <a:avLst/>
          </a:prstGeom>
          <a:solidFill>
            <a:srgbClr val="09234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FB3EA0E3-EC6D-613B-9596-211A257BD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301" y="764722"/>
            <a:ext cx="2327037" cy="17317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E13D20-0A6B-0948-3F34-48C37E6904DC}"/>
              </a:ext>
            </a:extLst>
          </p:cNvPr>
          <p:cNvSpPr txBox="1"/>
          <p:nvPr/>
        </p:nvSpPr>
        <p:spPr>
          <a:xfrm>
            <a:off x="8676660" y="5824439"/>
            <a:ext cx="3592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FreightText Pro Book" panose="02000603060000020004" pitchFamily="50" charset="0"/>
              </a:rPr>
              <a:t>ws.partners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3128D-AA0B-BFF3-13C8-152B9D82875E}"/>
              </a:ext>
            </a:extLst>
          </p:cNvPr>
          <p:cNvSpPr txBox="1">
            <a:spLocks/>
          </p:cNvSpPr>
          <p:nvPr/>
        </p:nvSpPr>
        <p:spPr>
          <a:xfrm>
            <a:off x="8753509" y="3269279"/>
            <a:ext cx="3434719" cy="36933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latin typeface="FreightText Pro Book" panose="02000603060000020004"/>
              </a:rPr>
              <a:t>WHITEWATER RESERVE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C854091-1905-D72E-8758-F0633723F1BB}"/>
              </a:ext>
            </a:extLst>
          </p:cNvPr>
          <p:cNvSpPr txBox="1">
            <a:spLocks/>
          </p:cNvSpPr>
          <p:nvPr/>
        </p:nvSpPr>
        <p:spPr>
          <a:xfrm>
            <a:off x="865207" y="1630596"/>
            <a:ext cx="757019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>
              <a:solidFill>
                <a:srgbClr val="092340"/>
              </a:solidFill>
              <a:latin typeface="FreightText Pro Medium" panose="02000603060000020004" pitchFamily="2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7B2BA0D-2399-B3EC-5D21-454F96A99004}"/>
              </a:ext>
            </a:extLst>
          </p:cNvPr>
          <p:cNvSpPr txBox="1">
            <a:spLocks/>
          </p:cNvSpPr>
          <p:nvPr/>
        </p:nvSpPr>
        <p:spPr>
          <a:xfrm>
            <a:off x="872271" y="627295"/>
            <a:ext cx="757019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>
                <a:solidFill>
                  <a:srgbClr val="092340"/>
                </a:solidFill>
                <a:latin typeface="FreightText Pro Medium" panose="02000603060000020004" pitchFamily="2" charset="0"/>
              </a:rPr>
              <a:t>Results to Date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Raised occupancy by 30.2% (to 98.4%)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Increased rents by $2.22 (16.5%) to $15.69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Completed Link renovation project</a:t>
            </a:r>
          </a:p>
          <a:p>
            <a:pPr marL="0" indent="0">
              <a:buNone/>
            </a:pPr>
            <a:endParaRPr lang="en-US" sz="3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>
              <a:buNone/>
            </a:pPr>
            <a:r>
              <a:rPr lang="en-US" sz="3600" b="1">
                <a:solidFill>
                  <a:srgbClr val="092340"/>
                </a:solidFill>
                <a:latin typeface="FreightText Pro Medium" panose="02000603060000020004" pitchFamily="2" charset="0"/>
              </a:rPr>
              <a:t>2024 &amp; Beyond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Renew Westwood and BBQ Holdings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Amend signage plan with city of Minnetonka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Closely monitor capital markets for office</a:t>
            </a:r>
          </a:p>
        </p:txBody>
      </p:sp>
    </p:spTree>
    <p:extLst>
      <p:ext uri="{BB962C8B-B14F-4D97-AF65-F5344CB8AC3E}">
        <p14:creationId xmlns:p14="http://schemas.microsoft.com/office/powerpoint/2010/main" val="2671668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>
            <a:extLst>
              <a:ext uri="{FF2B5EF4-FFF2-40B4-BE49-F238E27FC236}">
                <a16:creationId xmlns:a16="http://schemas.microsoft.com/office/drawing/2014/main" id="{8BA2FDE8-DF26-F356-39F0-BC8A95859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87468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D015C8-6954-EFA4-F25A-7548C4FE79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9"/>
          <a:stretch/>
        </p:blipFill>
        <p:spPr>
          <a:xfrm>
            <a:off x="8749738" y="8181"/>
            <a:ext cx="343849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C9A23B-68FB-B4AB-D0BB-AB3CD84B7215}"/>
              </a:ext>
            </a:extLst>
          </p:cNvPr>
          <p:cNvSpPr/>
          <p:nvPr/>
        </p:nvSpPr>
        <p:spPr>
          <a:xfrm>
            <a:off x="8755455" y="2540"/>
            <a:ext cx="3434719" cy="6855460"/>
          </a:xfrm>
          <a:prstGeom prst="rect">
            <a:avLst/>
          </a:prstGeom>
          <a:solidFill>
            <a:srgbClr val="09234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FB3EA0E3-EC6D-613B-9596-211A257BD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6301" y="764722"/>
            <a:ext cx="2327037" cy="17317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E13D20-0A6B-0948-3F34-48C37E6904DC}"/>
              </a:ext>
            </a:extLst>
          </p:cNvPr>
          <p:cNvSpPr txBox="1"/>
          <p:nvPr/>
        </p:nvSpPr>
        <p:spPr>
          <a:xfrm>
            <a:off x="8676660" y="5824439"/>
            <a:ext cx="3592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FreightText Pro Book" panose="02000603060000020004" pitchFamily="50" charset="0"/>
              </a:rPr>
              <a:t>ws.partners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3128D-AA0B-BFF3-13C8-152B9D82875E}"/>
              </a:ext>
            </a:extLst>
          </p:cNvPr>
          <p:cNvSpPr txBox="1">
            <a:spLocks/>
          </p:cNvSpPr>
          <p:nvPr/>
        </p:nvSpPr>
        <p:spPr>
          <a:xfrm>
            <a:off x="8753509" y="3269279"/>
            <a:ext cx="3434719" cy="36933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latin typeface="FreightText Pro Book" panose="02000603060000020004"/>
              </a:rPr>
              <a:t>WHITEWATER RESERVE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649DBB-4519-F70C-56DB-307639812EA0}"/>
              </a:ext>
            </a:extLst>
          </p:cNvPr>
          <p:cNvSpPr txBox="1">
            <a:spLocks/>
          </p:cNvSpPr>
          <p:nvPr/>
        </p:nvSpPr>
        <p:spPr>
          <a:xfrm>
            <a:off x="865207" y="6172566"/>
            <a:ext cx="7162374" cy="5788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chemeClr val="bg1"/>
                </a:solidFill>
                <a:latin typeface="FreightText Pro Bold" panose="02000803080000020004" pitchFamily="50" charset="0"/>
              </a:rPr>
              <a:t>The Link - Before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C854091-1905-D72E-8758-F0633723F1BB}"/>
              </a:ext>
            </a:extLst>
          </p:cNvPr>
          <p:cNvSpPr txBox="1">
            <a:spLocks/>
          </p:cNvSpPr>
          <p:nvPr/>
        </p:nvSpPr>
        <p:spPr>
          <a:xfrm>
            <a:off x="865207" y="1630596"/>
            <a:ext cx="757019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>
              <a:solidFill>
                <a:srgbClr val="092340"/>
              </a:solidFill>
              <a:latin typeface="FreightText Pro Medium" panose="020006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0063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DD015C8-6954-EFA4-F25A-7548C4FE79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9"/>
          <a:stretch/>
        </p:blipFill>
        <p:spPr>
          <a:xfrm>
            <a:off x="8749738" y="8181"/>
            <a:ext cx="3438490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63A8A5F-DF16-3433-9C9E-4F1A4FA3A582}"/>
              </a:ext>
            </a:extLst>
          </p:cNvPr>
          <p:cNvSpPr/>
          <p:nvPr/>
        </p:nvSpPr>
        <p:spPr>
          <a:xfrm rot="5400000">
            <a:off x="277439" y="898349"/>
            <a:ext cx="602303" cy="45719"/>
          </a:xfrm>
          <a:prstGeom prst="rect">
            <a:avLst/>
          </a:prstGeom>
          <a:solidFill>
            <a:srgbClr val="92ACC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C9A23B-68FB-B4AB-D0BB-AB3CD84B7215}"/>
              </a:ext>
            </a:extLst>
          </p:cNvPr>
          <p:cNvSpPr/>
          <p:nvPr/>
        </p:nvSpPr>
        <p:spPr>
          <a:xfrm>
            <a:off x="8755455" y="2540"/>
            <a:ext cx="3434719" cy="6855460"/>
          </a:xfrm>
          <a:prstGeom prst="rect">
            <a:avLst/>
          </a:prstGeom>
          <a:solidFill>
            <a:srgbClr val="09234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FB3EA0E3-EC6D-613B-9596-211A257BD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301" y="764722"/>
            <a:ext cx="2327037" cy="17317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E13D20-0A6B-0948-3F34-48C37E6904DC}"/>
              </a:ext>
            </a:extLst>
          </p:cNvPr>
          <p:cNvSpPr txBox="1"/>
          <p:nvPr/>
        </p:nvSpPr>
        <p:spPr>
          <a:xfrm>
            <a:off x="8676660" y="5824439"/>
            <a:ext cx="3592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FreightText Pro Book" panose="02000603060000020004" pitchFamily="50" charset="0"/>
              </a:rPr>
              <a:t>ws.partners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3128D-AA0B-BFF3-13C8-152B9D82875E}"/>
              </a:ext>
            </a:extLst>
          </p:cNvPr>
          <p:cNvSpPr txBox="1">
            <a:spLocks/>
          </p:cNvSpPr>
          <p:nvPr/>
        </p:nvSpPr>
        <p:spPr>
          <a:xfrm>
            <a:off x="8753509" y="3269279"/>
            <a:ext cx="3434719" cy="36933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latin typeface="FreightText Pro Book" panose="02000603060000020004"/>
              </a:rPr>
              <a:t>WHITEWATER RESERVE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649DBB-4519-F70C-56DB-307639812EA0}"/>
              </a:ext>
            </a:extLst>
          </p:cNvPr>
          <p:cNvSpPr txBox="1">
            <a:spLocks/>
          </p:cNvSpPr>
          <p:nvPr/>
        </p:nvSpPr>
        <p:spPr>
          <a:xfrm>
            <a:off x="865207" y="622666"/>
            <a:ext cx="7162374" cy="5788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>
                <a:solidFill>
                  <a:srgbClr val="92ACC1"/>
                </a:solidFill>
                <a:latin typeface="FreightText Pro Bold" panose="02000803080000020004" pitchFamily="50" charset="0"/>
              </a:rPr>
              <a:t>Add before/after photos of link?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C854091-1905-D72E-8758-F0633723F1BB}"/>
              </a:ext>
            </a:extLst>
          </p:cNvPr>
          <p:cNvSpPr txBox="1">
            <a:spLocks/>
          </p:cNvSpPr>
          <p:nvPr/>
        </p:nvSpPr>
        <p:spPr>
          <a:xfrm>
            <a:off x="865207" y="1630596"/>
            <a:ext cx="757019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>
              <a:solidFill>
                <a:srgbClr val="092340"/>
              </a:solidFill>
              <a:latin typeface="FreightText Pro Medium" panose="02000603060000020004" pitchFamily="2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D19364E-5FC3-6886-2B7E-DB8F7A2DEC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8747792" cy="369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EE888F1-41F0-13FE-2C70-E4B8748BD5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7501" y="3717131"/>
            <a:ext cx="3350292" cy="315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FD6B2DA-4D98-CFE2-957F-3400E61DF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717131"/>
            <a:ext cx="5374481" cy="314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76079BB-DE10-B08D-63C8-551DB535412D}"/>
              </a:ext>
            </a:extLst>
          </p:cNvPr>
          <p:cNvSpPr txBox="1">
            <a:spLocks/>
          </p:cNvSpPr>
          <p:nvPr/>
        </p:nvSpPr>
        <p:spPr>
          <a:xfrm>
            <a:off x="0" y="6312914"/>
            <a:ext cx="2833991" cy="5788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200">
                <a:solidFill>
                  <a:schemeClr val="bg1"/>
                </a:solidFill>
                <a:latin typeface="FreightText Pro Bold" panose="02000803080000020004" pitchFamily="50" charset="0"/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9135287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A037F1-D926-853C-810D-D0EB8C4D73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8"/>
          <a:stretch/>
        </p:blipFill>
        <p:spPr>
          <a:xfrm>
            <a:off x="8755455" y="-5641"/>
            <a:ext cx="3431309" cy="684163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63A8A5F-DF16-3433-9C9E-4F1A4FA3A582}"/>
              </a:ext>
            </a:extLst>
          </p:cNvPr>
          <p:cNvSpPr/>
          <p:nvPr/>
        </p:nvSpPr>
        <p:spPr>
          <a:xfrm rot="5400000">
            <a:off x="277439" y="898349"/>
            <a:ext cx="602303" cy="45719"/>
          </a:xfrm>
          <a:prstGeom prst="rect">
            <a:avLst/>
          </a:prstGeom>
          <a:solidFill>
            <a:srgbClr val="92ACC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C9A23B-68FB-B4AB-D0BB-AB3CD84B7215}"/>
              </a:ext>
            </a:extLst>
          </p:cNvPr>
          <p:cNvSpPr/>
          <p:nvPr/>
        </p:nvSpPr>
        <p:spPr>
          <a:xfrm>
            <a:off x="8755455" y="2540"/>
            <a:ext cx="3434719" cy="6855460"/>
          </a:xfrm>
          <a:prstGeom prst="rect">
            <a:avLst/>
          </a:prstGeom>
          <a:solidFill>
            <a:srgbClr val="09234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FB3EA0E3-EC6D-613B-9596-211A257BD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301" y="764722"/>
            <a:ext cx="2327037" cy="17317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E13D20-0A6B-0948-3F34-48C37E6904DC}"/>
              </a:ext>
            </a:extLst>
          </p:cNvPr>
          <p:cNvSpPr txBox="1"/>
          <p:nvPr/>
        </p:nvSpPr>
        <p:spPr>
          <a:xfrm>
            <a:off x="8676660" y="5824439"/>
            <a:ext cx="3592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FreightText Pro Book" panose="02000603060000020004" pitchFamily="50" charset="0"/>
              </a:rPr>
              <a:t>ws.partners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3128D-AA0B-BFF3-13C8-152B9D82875E}"/>
              </a:ext>
            </a:extLst>
          </p:cNvPr>
          <p:cNvSpPr txBox="1">
            <a:spLocks/>
          </p:cNvSpPr>
          <p:nvPr/>
        </p:nvSpPr>
        <p:spPr>
          <a:xfrm>
            <a:off x="8753509" y="3269279"/>
            <a:ext cx="3434719" cy="36933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latin typeface="FreightText Pro Book" panose="02000603060000020004"/>
              </a:rPr>
              <a:t>SAVAGE R&amp;D FACILITY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649DBB-4519-F70C-56DB-307639812EA0}"/>
              </a:ext>
            </a:extLst>
          </p:cNvPr>
          <p:cNvSpPr txBox="1">
            <a:spLocks/>
          </p:cNvSpPr>
          <p:nvPr/>
        </p:nvSpPr>
        <p:spPr>
          <a:xfrm>
            <a:off x="865207" y="622666"/>
            <a:ext cx="7162374" cy="5788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>
              <a:solidFill>
                <a:srgbClr val="92ACC1"/>
              </a:solidFill>
              <a:latin typeface="FreightText Pro Bold" panose="02000803080000020004" pitchFamily="50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C854091-1905-D72E-8758-F0633723F1BB}"/>
              </a:ext>
            </a:extLst>
          </p:cNvPr>
          <p:cNvSpPr txBox="1">
            <a:spLocks/>
          </p:cNvSpPr>
          <p:nvPr/>
        </p:nvSpPr>
        <p:spPr>
          <a:xfrm>
            <a:off x="865207" y="1630596"/>
            <a:ext cx="757019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>
              <a:solidFill>
                <a:srgbClr val="092340"/>
              </a:solidFill>
              <a:latin typeface="FreightText Pro Medium" panose="02000603060000020004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9C42368-D915-7871-7234-189D282A19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7645"/>
            <a:ext cx="8750099" cy="38807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3F8DFC-A579-2707-57AC-74E81FE6AC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" y="3882694"/>
            <a:ext cx="4351304" cy="29713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5B38C4E-A13D-5F6C-DB54-341C41EE7A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2651" y="3882694"/>
            <a:ext cx="4365973" cy="297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12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6693E8AA-D36C-A4B1-4BE1-5609460E8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5207" y="622666"/>
            <a:ext cx="5687993" cy="578868"/>
          </a:xfrm>
        </p:spPr>
        <p:txBody>
          <a:bodyPr>
            <a:noAutofit/>
          </a:bodyPr>
          <a:lstStyle/>
          <a:p>
            <a:pPr algn="l"/>
            <a:r>
              <a:rPr lang="en-US" sz="4200">
                <a:solidFill>
                  <a:srgbClr val="092340"/>
                </a:solidFill>
                <a:latin typeface="FreightText Pro Bold" panose="02000803080000020004" pitchFamily="50" charset="0"/>
              </a:rPr>
              <a:t>It’s nice to see you!</a:t>
            </a:r>
            <a:endParaRPr lang="en-US" sz="4200">
              <a:solidFill>
                <a:srgbClr val="92ACC1"/>
              </a:solidFill>
              <a:latin typeface="FreightText Pro Bold" panose="02000803080000020004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63A8A5F-DF16-3433-9C9E-4F1A4FA3A582}"/>
              </a:ext>
            </a:extLst>
          </p:cNvPr>
          <p:cNvSpPr/>
          <p:nvPr/>
        </p:nvSpPr>
        <p:spPr>
          <a:xfrm rot="5400000">
            <a:off x="277439" y="898349"/>
            <a:ext cx="602303" cy="45719"/>
          </a:xfrm>
          <a:prstGeom prst="rect">
            <a:avLst/>
          </a:prstGeom>
          <a:solidFill>
            <a:srgbClr val="92ACC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067C645-E460-CFF5-E609-2A64B963E0BA}"/>
              </a:ext>
            </a:extLst>
          </p:cNvPr>
          <p:cNvSpPr txBox="1">
            <a:spLocks/>
          </p:cNvSpPr>
          <p:nvPr/>
        </p:nvSpPr>
        <p:spPr>
          <a:xfrm>
            <a:off x="458120" y="3447003"/>
            <a:ext cx="2384356" cy="47303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>
                <a:solidFill>
                  <a:srgbClr val="092340"/>
                </a:solidFill>
                <a:latin typeface="FreightText Pro Medium" panose="02000603060000020004" pitchFamily="2" charset="0"/>
              </a:rPr>
              <a:t>Jim Hegedus</a:t>
            </a:r>
          </a:p>
        </p:txBody>
      </p:sp>
      <p:pic>
        <p:nvPicPr>
          <p:cNvPr id="3" name="Picture 2" descr="A city skyline with lights reflecting on water&#10;&#10;Description automatically generated">
            <a:extLst>
              <a:ext uri="{FF2B5EF4-FFF2-40B4-BE49-F238E27FC236}">
                <a16:creationId xmlns:a16="http://schemas.microsoft.com/office/drawing/2014/main" id="{AD44881E-8899-8C78-400F-DABCA3C313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7280" y="0"/>
            <a:ext cx="3434720" cy="68554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32CD40-A313-EF11-80C9-04C15E119C08}"/>
              </a:ext>
            </a:extLst>
          </p:cNvPr>
          <p:cNvSpPr/>
          <p:nvPr/>
        </p:nvSpPr>
        <p:spPr>
          <a:xfrm>
            <a:off x="8757280" y="2540"/>
            <a:ext cx="3429000" cy="6855460"/>
          </a:xfrm>
          <a:prstGeom prst="rect">
            <a:avLst/>
          </a:prstGeom>
          <a:solidFill>
            <a:srgbClr val="09234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660F1BE5-268D-3C3E-613C-3E1998093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763" y="764894"/>
            <a:ext cx="2327037" cy="17317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663CF6-02AA-29AC-E76A-78E44283FBD2}"/>
              </a:ext>
            </a:extLst>
          </p:cNvPr>
          <p:cNvSpPr txBox="1"/>
          <p:nvPr/>
        </p:nvSpPr>
        <p:spPr>
          <a:xfrm>
            <a:off x="8693353" y="5856774"/>
            <a:ext cx="3562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FreightText Pro Book" panose="02000603060000020004" pitchFamily="50" charset="0"/>
              </a:rPr>
              <a:t>ws.partners</a:t>
            </a:r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4D73187-B67E-0FBF-878E-11F5CC3DD0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1226" y="1245116"/>
            <a:ext cx="2286000" cy="2286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E3D205B-9B16-F81E-BC16-EC8523942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33486" y="1245116"/>
            <a:ext cx="2286000" cy="2286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6DAE7F8-04A5-1E6D-87CD-37B93D7D0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9978" y="3949334"/>
            <a:ext cx="2286000" cy="2286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FFFDE2B-00BC-7526-1D5C-F2D84F903B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8081" y="3949334"/>
            <a:ext cx="2286000" cy="2286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867C0F6-F931-30FB-5E35-94EF74EA7D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36596" y="3949334"/>
            <a:ext cx="2286000" cy="2286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27E783B-0DFA-C25C-6394-A260F8C4BF6B}"/>
              </a:ext>
            </a:extLst>
          </p:cNvPr>
          <p:cNvSpPr txBox="1">
            <a:spLocks/>
          </p:cNvSpPr>
          <p:nvPr/>
        </p:nvSpPr>
        <p:spPr>
          <a:xfrm>
            <a:off x="458120" y="6168956"/>
            <a:ext cx="2384356" cy="47303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>
                <a:solidFill>
                  <a:srgbClr val="092340"/>
                </a:solidFill>
                <a:latin typeface="FreightText Pro Medium" panose="02000603060000020004" pitchFamily="2" charset="0"/>
              </a:rPr>
              <a:t>Jack Ryan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51223F-A4D2-014B-E594-D323508B9660}"/>
              </a:ext>
            </a:extLst>
          </p:cNvPr>
          <p:cNvSpPr txBox="1">
            <a:spLocks/>
          </p:cNvSpPr>
          <p:nvPr/>
        </p:nvSpPr>
        <p:spPr>
          <a:xfrm>
            <a:off x="6110496" y="6168955"/>
            <a:ext cx="2384356" cy="47303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>
                <a:solidFill>
                  <a:srgbClr val="092340"/>
                </a:solidFill>
                <a:latin typeface="FreightText Pro Medium" panose="02000603060000020004" pitchFamily="2" charset="0"/>
              </a:rPr>
              <a:t>Ryan Durand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A81234-80AE-4B02-E093-6E7B6E056F43}"/>
              </a:ext>
            </a:extLst>
          </p:cNvPr>
          <p:cNvSpPr txBox="1">
            <a:spLocks/>
          </p:cNvSpPr>
          <p:nvPr/>
        </p:nvSpPr>
        <p:spPr>
          <a:xfrm>
            <a:off x="3284308" y="3434865"/>
            <a:ext cx="2384356" cy="47303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>
                <a:solidFill>
                  <a:srgbClr val="092340"/>
                </a:solidFill>
                <a:latin typeface="FreightText Pro Medium" panose="02000603060000020004" pitchFamily="2" charset="0"/>
              </a:rPr>
              <a:t>Joe Boone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E10D19C-7C83-CFC6-C008-F04841C727C0}"/>
              </a:ext>
            </a:extLst>
          </p:cNvPr>
          <p:cNvSpPr txBox="1">
            <a:spLocks/>
          </p:cNvSpPr>
          <p:nvPr/>
        </p:nvSpPr>
        <p:spPr>
          <a:xfrm>
            <a:off x="3284308" y="6168955"/>
            <a:ext cx="2384356" cy="47303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>
                <a:solidFill>
                  <a:srgbClr val="092340"/>
                </a:solidFill>
                <a:latin typeface="FreightText Pro Medium" panose="02000603060000020004" pitchFamily="2" charset="0"/>
              </a:rPr>
              <a:t>Matt Carle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33B3FE2-518F-68AD-9318-CFC3BB197A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5746" y="1239777"/>
            <a:ext cx="2278231" cy="2286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A50594D-72FD-EFE4-855B-F87F4C625D45}"/>
              </a:ext>
            </a:extLst>
          </p:cNvPr>
          <p:cNvSpPr txBox="1">
            <a:spLocks/>
          </p:cNvSpPr>
          <p:nvPr/>
        </p:nvSpPr>
        <p:spPr>
          <a:xfrm>
            <a:off x="6129140" y="3447003"/>
            <a:ext cx="2384356" cy="47303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>
                <a:solidFill>
                  <a:srgbClr val="092340"/>
                </a:solidFill>
                <a:latin typeface="FreightText Pro Medium" panose="02000603060000020004" pitchFamily="2" charset="0"/>
              </a:rPr>
              <a:t>Joe Ryan</a:t>
            </a:r>
          </a:p>
        </p:txBody>
      </p:sp>
    </p:spTree>
    <p:extLst>
      <p:ext uri="{BB962C8B-B14F-4D97-AF65-F5344CB8AC3E}">
        <p14:creationId xmlns:p14="http://schemas.microsoft.com/office/powerpoint/2010/main" val="13797921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A037F1-D926-853C-810D-D0EB8C4D73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8"/>
          <a:stretch/>
        </p:blipFill>
        <p:spPr>
          <a:xfrm>
            <a:off x="8755455" y="-5641"/>
            <a:ext cx="3431309" cy="684163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63A8A5F-DF16-3433-9C9E-4F1A4FA3A582}"/>
              </a:ext>
            </a:extLst>
          </p:cNvPr>
          <p:cNvSpPr/>
          <p:nvPr/>
        </p:nvSpPr>
        <p:spPr>
          <a:xfrm rot="5400000">
            <a:off x="277439" y="898349"/>
            <a:ext cx="602303" cy="45719"/>
          </a:xfrm>
          <a:prstGeom prst="rect">
            <a:avLst/>
          </a:prstGeom>
          <a:solidFill>
            <a:srgbClr val="92ACC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C9A23B-68FB-B4AB-D0BB-AB3CD84B7215}"/>
              </a:ext>
            </a:extLst>
          </p:cNvPr>
          <p:cNvSpPr/>
          <p:nvPr/>
        </p:nvSpPr>
        <p:spPr>
          <a:xfrm>
            <a:off x="8755455" y="2540"/>
            <a:ext cx="3434719" cy="6855460"/>
          </a:xfrm>
          <a:prstGeom prst="rect">
            <a:avLst/>
          </a:prstGeom>
          <a:solidFill>
            <a:srgbClr val="09234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FB3EA0E3-EC6D-613B-9596-211A257BD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301" y="764722"/>
            <a:ext cx="2327037" cy="17317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E13D20-0A6B-0948-3F34-48C37E6904DC}"/>
              </a:ext>
            </a:extLst>
          </p:cNvPr>
          <p:cNvSpPr txBox="1"/>
          <p:nvPr/>
        </p:nvSpPr>
        <p:spPr>
          <a:xfrm>
            <a:off x="8676660" y="5824439"/>
            <a:ext cx="3592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FreightText Pro Book" panose="02000603060000020004" pitchFamily="50" charset="0"/>
              </a:rPr>
              <a:t>ws.partners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3128D-AA0B-BFF3-13C8-152B9D82875E}"/>
              </a:ext>
            </a:extLst>
          </p:cNvPr>
          <p:cNvSpPr txBox="1">
            <a:spLocks/>
          </p:cNvSpPr>
          <p:nvPr/>
        </p:nvSpPr>
        <p:spPr>
          <a:xfrm>
            <a:off x="8753509" y="3269279"/>
            <a:ext cx="3434719" cy="36933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latin typeface="FreightText Pro Book" panose="02000603060000020004"/>
              </a:rPr>
              <a:t>SAVAGE R&amp;D FACILITY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649DBB-4519-F70C-56DB-307639812EA0}"/>
              </a:ext>
            </a:extLst>
          </p:cNvPr>
          <p:cNvSpPr txBox="1">
            <a:spLocks/>
          </p:cNvSpPr>
          <p:nvPr/>
        </p:nvSpPr>
        <p:spPr>
          <a:xfrm>
            <a:off x="865207" y="622666"/>
            <a:ext cx="7162374" cy="5788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>
              <a:solidFill>
                <a:srgbClr val="92ACC1"/>
              </a:solidFill>
              <a:latin typeface="FreightText Pro Bold" panose="02000803080000020004" pitchFamily="50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C854091-1905-D72E-8758-F0633723F1BB}"/>
              </a:ext>
            </a:extLst>
          </p:cNvPr>
          <p:cNvSpPr txBox="1">
            <a:spLocks/>
          </p:cNvSpPr>
          <p:nvPr/>
        </p:nvSpPr>
        <p:spPr>
          <a:xfrm>
            <a:off x="865207" y="1630596"/>
            <a:ext cx="757019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>
              <a:solidFill>
                <a:srgbClr val="092340"/>
              </a:solidFill>
              <a:latin typeface="FreightText Pro Medium" panose="02000603060000020004" pitchFamily="2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6A8AC77-78E8-B28D-2604-A9B6B79A9227}"/>
              </a:ext>
            </a:extLst>
          </p:cNvPr>
          <p:cNvSpPr txBox="1">
            <a:spLocks/>
          </p:cNvSpPr>
          <p:nvPr/>
        </p:nvSpPr>
        <p:spPr>
          <a:xfrm>
            <a:off x="872271" y="627295"/>
            <a:ext cx="757019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>
                <a:solidFill>
                  <a:srgbClr val="092340"/>
                </a:solidFill>
                <a:latin typeface="FreightText Pro Medium" panose="02000603060000020004" pitchFamily="2" charset="0"/>
              </a:rPr>
              <a:t>Results to Date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Completed build-out and commenced lease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Agreed to terms with buyer for Q1 2024 sale</a:t>
            </a:r>
          </a:p>
          <a:p>
            <a:pPr marL="0" indent="0">
              <a:buNone/>
            </a:pPr>
            <a:endParaRPr lang="en-US" sz="3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>
              <a:buNone/>
            </a:pPr>
            <a:r>
              <a:rPr lang="en-US" sz="3600" b="1">
                <a:solidFill>
                  <a:srgbClr val="092340"/>
                </a:solidFill>
                <a:latin typeface="FreightText Pro Medium" panose="02000603060000020004" pitchFamily="2" charset="0"/>
              </a:rPr>
              <a:t>2024 &amp; Beyond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Close transaction at the agreed upon terms</a:t>
            </a:r>
          </a:p>
        </p:txBody>
      </p:sp>
    </p:spTree>
    <p:extLst>
      <p:ext uri="{BB962C8B-B14F-4D97-AF65-F5344CB8AC3E}">
        <p14:creationId xmlns:p14="http://schemas.microsoft.com/office/powerpoint/2010/main" val="23341755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31C09D5-7429-A27D-D313-30C986B2C7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033654" y="1707069"/>
            <a:ext cx="6870552" cy="343130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63A8A5F-DF16-3433-9C9E-4F1A4FA3A582}"/>
              </a:ext>
            </a:extLst>
          </p:cNvPr>
          <p:cNvSpPr/>
          <p:nvPr/>
        </p:nvSpPr>
        <p:spPr>
          <a:xfrm rot="5400000">
            <a:off x="277439" y="898349"/>
            <a:ext cx="602303" cy="45719"/>
          </a:xfrm>
          <a:prstGeom prst="rect">
            <a:avLst/>
          </a:prstGeom>
          <a:solidFill>
            <a:srgbClr val="92ACC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C9A23B-68FB-B4AB-D0BB-AB3CD84B7215}"/>
              </a:ext>
            </a:extLst>
          </p:cNvPr>
          <p:cNvSpPr/>
          <p:nvPr/>
        </p:nvSpPr>
        <p:spPr>
          <a:xfrm>
            <a:off x="8755455" y="2540"/>
            <a:ext cx="3434719" cy="6855460"/>
          </a:xfrm>
          <a:prstGeom prst="rect">
            <a:avLst/>
          </a:prstGeom>
          <a:solidFill>
            <a:srgbClr val="09234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FB3EA0E3-EC6D-613B-9596-211A257BD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301" y="764722"/>
            <a:ext cx="2327037" cy="17317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E13D20-0A6B-0948-3F34-48C37E6904DC}"/>
              </a:ext>
            </a:extLst>
          </p:cNvPr>
          <p:cNvSpPr txBox="1"/>
          <p:nvPr/>
        </p:nvSpPr>
        <p:spPr>
          <a:xfrm>
            <a:off x="8676660" y="5824439"/>
            <a:ext cx="3592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FreightText Pro Book" panose="02000603060000020004" pitchFamily="50" charset="0"/>
              </a:rPr>
              <a:t>ws.partners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3128D-AA0B-BFF3-13C8-152B9D82875E}"/>
              </a:ext>
            </a:extLst>
          </p:cNvPr>
          <p:cNvSpPr txBox="1">
            <a:spLocks/>
          </p:cNvSpPr>
          <p:nvPr/>
        </p:nvSpPr>
        <p:spPr>
          <a:xfrm>
            <a:off x="8753509" y="3269279"/>
            <a:ext cx="3434719" cy="36933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latin typeface="FreightText Pro Book" panose="02000603060000020004"/>
              </a:rPr>
              <a:t>EAGAN INNOVATION CENTER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649DBB-4519-F70C-56DB-307639812EA0}"/>
              </a:ext>
            </a:extLst>
          </p:cNvPr>
          <p:cNvSpPr txBox="1">
            <a:spLocks/>
          </p:cNvSpPr>
          <p:nvPr/>
        </p:nvSpPr>
        <p:spPr>
          <a:xfrm>
            <a:off x="865207" y="622666"/>
            <a:ext cx="7162374" cy="5788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>
              <a:solidFill>
                <a:srgbClr val="92ACC1"/>
              </a:solidFill>
              <a:latin typeface="FreightText Pro Bold" panose="02000803080000020004" pitchFamily="50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C854091-1905-D72E-8758-F0633723F1BB}"/>
              </a:ext>
            </a:extLst>
          </p:cNvPr>
          <p:cNvSpPr txBox="1">
            <a:spLocks/>
          </p:cNvSpPr>
          <p:nvPr/>
        </p:nvSpPr>
        <p:spPr>
          <a:xfrm>
            <a:off x="865207" y="1630596"/>
            <a:ext cx="757019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>
              <a:solidFill>
                <a:srgbClr val="092340"/>
              </a:solidFill>
              <a:latin typeface="FreightText Pro Medium" panose="02000603060000020004" pitchFamily="2" charset="0"/>
            </a:endParaRPr>
          </a:p>
        </p:txBody>
      </p:sp>
      <p:pic>
        <p:nvPicPr>
          <p:cNvPr id="10" name="Picture 9" descr="A building with a triangle shaped roof&#10;&#10;Description automatically generated">
            <a:extLst>
              <a:ext uri="{FF2B5EF4-FFF2-40B4-BE49-F238E27FC236}">
                <a16:creationId xmlns:a16="http://schemas.microsoft.com/office/drawing/2014/main" id="{146D12CF-ADC0-08EA-D837-B1AD9F891F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8753274" cy="3201596"/>
          </a:xfrm>
          <a:prstGeom prst="rect">
            <a:avLst/>
          </a:prstGeom>
        </p:spPr>
      </p:pic>
      <p:pic>
        <p:nvPicPr>
          <p:cNvPr id="12" name="Picture 11" descr="A large grey object in a room&#10;&#10;Description automatically generated">
            <a:extLst>
              <a:ext uri="{FF2B5EF4-FFF2-40B4-BE49-F238E27FC236}">
                <a16:creationId xmlns:a16="http://schemas.microsoft.com/office/drawing/2014/main" id="{6E6CDC56-E886-A020-F9AA-7D50D34D9A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221831"/>
            <a:ext cx="4533899" cy="3636169"/>
          </a:xfrm>
          <a:prstGeom prst="rect">
            <a:avLst/>
          </a:prstGeom>
        </p:spPr>
      </p:pic>
      <p:pic>
        <p:nvPicPr>
          <p:cNvPr id="18" name="Picture 17" descr="A train station with a roof&#10;&#10;Description automatically generated with medium confidence">
            <a:extLst>
              <a:ext uri="{FF2B5EF4-FFF2-40B4-BE49-F238E27FC236}">
                <a16:creationId xmlns:a16="http://schemas.microsoft.com/office/drawing/2014/main" id="{FE697998-7D81-0CC0-ADF5-F17277B393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8825" y="3221830"/>
            <a:ext cx="4185212" cy="363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617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31C09D5-7429-A27D-D313-30C986B2C7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033654" y="1707069"/>
            <a:ext cx="6870552" cy="343130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63A8A5F-DF16-3433-9C9E-4F1A4FA3A582}"/>
              </a:ext>
            </a:extLst>
          </p:cNvPr>
          <p:cNvSpPr/>
          <p:nvPr/>
        </p:nvSpPr>
        <p:spPr>
          <a:xfrm rot="5400000">
            <a:off x="277439" y="898349"/>
            <a:ext cx="602303" cy="45719"/>
          </a:xfrm>
          <a:prstGeom prst="rect">
            <a:avLst/>
          </a:prstGeom>
          <a:solidFill>
            <a:srgbClr val="92ACC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C9A23B-68FB-B4AB-D0BB-AB3CD84B7215}"/>
              </a:ext>
            </a:extLst>
          </p:cNvPr>
          <p:cNvSpPr/>
          <p:nvPr/>
        </p:nvSpPr>
        <p:spPr>
          <a:xfrm>
            <a:off x="8755455" y="2540"/>
            <a:ext cx="3434719" cy="6855460"/>
          </a:xfrm>
          <a:prstGeom prst="rect">
            <a:avLst/>
          </a:prstGeom>
          <a:solidFill>
            <a:srgbClr val="09234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FB3EA0E3-EC6D-613B-9596-211A257BD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301" y="764722"/>
            <a:ext cx="2327037" cy="17317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E13D20-0A6B-0948-3F34-48C37E6904DC}"/>
              </a:ext>
            </a:extLst>
          </p:cNvPr>
          <p:cNvSpPr txBox="1"/>
          <p:nvPr/>
        </p:nvSpPr>
        <p:spPr>
          <a:xfrm>
            <a:off x="8676660" y="5824439"/>
            <a:ext cx="3592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FreightText Pro Book" panose="02000603060000020004" pitchFamily="50" charset="0"/>
              </a:rPr>
              <a:t>ws.partners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3128D-AA0B-BFF3-13C8-152B9D82875E}"/>
              </a:ext>
            </a:extLst>
          </p:cNvPr>
          <p:cNvSpPr txBox="1">
            <a:spLocks/>
          </p:cNvSpPr>
          <p:nvPr/>
        </p:nvSpPr>
        <p:spPr>
          <a:xfrm>
            <a:off x="8753509" y="3269279"/>
            <a:ext cx="3434719" cy="36933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latin typeface="FreightText Pro Book" panose="02000603060000020004"/>
              </a:rPr>
              <a:t>EAGAN INNOVATION CENTER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C854091-1905-D72E-8758-F0633723F1BB}"/>
              </a:ext>
            </a:extLst>
          </p:cNvPr>
          <p:cNvSpPr txBox="1">
            <a:spLocks/>
          </p:cNvSpPr>
          <p:nvPr/>
        </p:nvSpPr>
        <p:spPr>
          <a:xfrm>
            <a:off x="865207" y="1630596"/>
            <a:ext cx="757019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>
              <a:solidFill>
                <a:srgbClr val="092340"/>
              </a:solidFill>
              <a:latin typeface="FreightText Pro Medium" panose="02000603060000020004" pitchFamily="2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A3E27EE-0322-EB17-B38D-83031F356832}"/>
              </a:ext>
            </a:extLst>
          </p:cNvPr>
          <p:cNvSpPr txBox="1">
            <a:spLocks/>
          </p:cNvSpPr>
          <p:nvPr/>
        </p:nvSpPr>
        <p:spPr>
          <a:xfrm>
            <a:off x="868640" y="616409"/>
            <a:ext cx="757019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>
                <a:solidFill>
                  <a:srgbClr val="092340"/>
                </a:solidFill>
                <a:latin typeface="FreightText Pro Medium" panose="02000603060000020004" pitchFamily="2" charset="0"/>
              </a:rPr>
              <a:t>Results to Date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Issued 7 lease proposals totaling 464k sf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Extended Amazon parking lease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Delivered CAE expansion space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Parking lot, vacancy prep &amp; signage</a:t>
            </a:r>
          </a:p>
          <a:p>
            <a:pPr marL="0" indent="0">
              <a:buNone/>
            </a:pPr>
            <a:endParaRPr lang="en-US" sz="3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>
              <a:buNone/>
            </a:pPr>
            <a:r>
              <a:rPr lang="en-US" sz="3600" b="1">
                <a:solidFill>
                  <a:srgbClr val="092340"/>
                </a:solidFill>
                <a:latin typeface="FreightText Pro Medium" panose="02000603060000020004" pitchFamily="2" charset="0"/>
              </a:rPr>
              <a:t>2024 &amp; Beyond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LEASES! Execute 130,000 sf of new leases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Look for other sources of parking revenue</a:t>
            </a:r>
          </a:p>
        </p:txBody>
      </p:sp>
    </p:spTree>
    <p:extLst>
      <p:ext uri="{BB962C8B-B14F-4D97-AF65-F5344CB8AC3E}">
        <p14:creationId xmlns:p14="http://schemas.microsoft.com/office/powerpoint/2010/main" val="33287449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461E04B-4E4B-F4E3-5326-A04A86348B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3509" y="0"/>
            <a:ext cx="3438491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C9A23B-68FB-B4AB-D0BB-AB3CD84B7215}"/>
              </a:ext>
            </a:extLst>
          </p:cNvPr>
          <p:cNvSpPr/>
          <p:nvPr/>
        </p:nvSpPr>
        <p:spPr>
          <a:xfrm>
            <a:off x="8755455" y="2540"/>
            <a:ext cx="3434719" cy="6855460"/>
          </a:xfrm>
          <a:prstGeom prst="rect">
            <a:avLst/>
          </a:prstGeom>
          <a:solidFill>
            <a:srgbClr val="09234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63A8A5F-DF16-3433-9C9E-4F1A4FA3A582}"/>
              </a:ext>
            </a:extLst>
          </p:cNvPr>
          <p:cNvSpPr/>
          <p:nvPr/>
        </p:nvSpPr>
        <p:spPr>
          <a:xfrm rot="5400000">
            <a:off x="277439" y="898349"/>
            <a:ext cx="602303" cy="45719"/>
          </a:xfrm>
          <a:prstGeom prst="rect">
            <a:avLst/>
          </a:prstGeom>
          <a:solidFill>
            <a:srgbClr val="92ACC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FB3EA0E3-EC6D-613B-9596-211A257BD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301" y="764722"/>
            <a:ext cx="2327037" cy="17317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E13D20-0A6B-0948-3F34-48C37E6904DC}"/>
              </a:ext>
            </a:extLst>
          </p:cNvPr>
          <p:cNvSpPr txBox="1"/>
          <p:nvPr/>
        </p:nvSpPr>
        <p:spPr>
          <a:xfrm>
            <a:off x="8676660" y="5824439"/>
            <a:ext cx="3592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FreightText Pro Book" panose="02000603060000020004" pitchFamily="50" charset="0"/>
              </a:rPr>
              <a:t>ws.partners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3128D-AA0B-BFF3-13C8-152B9D82875E}"/>
              </a:ext>
            </a:extLst>
          </p:cNvPr>
          <p:cNvSpPr txBox="1">
            <a:spLocks/>
          </p:cNvSpPr>
          <p:nvPr/>
        </p:nvSpPr>
        <p:spPr>
          <a:xfrm>
            <a:off x="8753509" y="3269279"/>
            <a:ext cx="3434719" cy="36933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latin typeface="FreightText Pro Book" panose="02000603060000020004"/>
              </a:rPr>
              <a:t>DATA CENTER PORTFOLIO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649DBB-4519-F70C-56DB-307639812EA0}"/>
              </a:ext>
            </a:extLst>
          </p:cNvPr>
          <p:cNvSpPr txBox="1">
            <a:spLocks/>
          </p:cNvSpPr>
          <p:nvPr/>
        </p:nvSpPr>
        <p:spPr>
          <a:xfrm>
            <a:off x="865207" y="622666"/>
            <a:ext cx="7162374" cy="5788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>
              <a:solidFill>
                <a:srgbClr val="92ACC1"/>
              </a:solidFill>
              <a:latin typeface="FreightText Pro Bold" panose="02000803080000020004" pitchFamily="50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C854091-1905-D72E-8758-F0633723F1BB}"/>
              </a:ext>
            </a:extLst>
          </p:cNvPr>
          <p:cNvSpPr txBox="1">
            <a:spLocks/>
          </p:cNvSpPr>
          <p:nvPr/>
        </p:nvSpPr>
        <p:spPr>
          <a:xfrm>
            <a:off x="865207" y="1630596"/>
            <a:ext cx="757019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>
              <a:solidFill>
                <a:srgbClr val="092340"/>
              </a:solidFill>
              <a:latin typeface="FreightText Pro Medium" panose="02000603060000020004" pitchFamily="2" charset="0"/>
            </a:endParaRPr>
          </a:p>
        </p:txBody>
      </p:sp>
      <p:pic>
        <p:nvPicPr>
          <p:cNvPr id="10" name="Picture 9" descr="A large warehouse with several machinery&#10;&#10;Description automatically generated with medium confidence">
            <a:extLst>
              <a:ext uri="{FF2B5EF4-FFF2-40B4-BE49-F238E27FC236}">
                <a16:creationId xmlns:a16="http://schemas.microsoft.com/office/drawing/2014/main" id="{09541240-18BF-F93A-063E-1046E52337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4172410"/>
            <a:ext cx="4000502" cy="2684761"/>
          </a:xfrm>
          <a:prstGeom prst="rect">
            <a:avLst/>
          </a:prstGeom>
        </p:spPr>
      </p:pic>
      <p:pic>
        <p:nvPicPr>
          <p:cNvPr id="12" name="Picture 11" descr="A building with a few doors&#10;&#10;Description automatically generated with medium confidence">
            <a:extLst>
              <a:ext uri="{FF2B5EF4-FFF2-40B4-BE49-F238E27FC236}">
                <a16:creationId xmlns:a16="http://schemas.microsoft.com/office/drawing/2014/main" id="{E9917F1D-60BE-3695-1481-4A6BA44844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7596" y="4172410"/>
            <a:ext cx="4715913" cy="26855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483C5F-C8E6-04DF-2A6D-7104E6D1E3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29"/>
            <a:ext cx="8769465" cy="413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188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461E04B-4E4B-F4E3-5326-A04A86348B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3509" y="0"/>
            <a:ext cx="3438491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C9A23B-68FB-B4AB-D0BB-AB3CD84B7215}"/>
              </a:ext>
            </a:extLst>
          </p:cNvPr>
          <p:cNvSpPr/>
          <p:nvPr/>
        </p:nvSpPr>
        <p:spPr>
          <a:xfrm>
            <a:off x="8755455" y="2540"/>
            <a:ext cx="3434719" cy="6855460"/>
          </a:xfrm>
          <a:prstGeom prst="rect">
            <a:avLst/>
          </a:prstGeom>
          <a:solidFill>
            <a:srgbClr val="09234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63A8A5F-DF16-3433-9C9E-4F1A4FA3A582}"/>
              </a:ext>
            </a:extLst>
          </p:cNvPr>
          <p:cNvSpPr/>
          <p:nvPr/>
        </p:nvSpPr>
        <p:spPr>
          <a:xfrm rot="5400000">
            <a:off x="277439" y="898349"/>
            <a:ext cx="602303" cy="45719"/>
          </a:xfrm>
          <a:prstGeom prst="rect">
            <a:avLst/>
          </a:prstGeom>
          <a:solidFill>
            <a:srgbClr val="92ACC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FB3EA0E3-EC6D-613B-9596-211A257BD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301" y="764722"/>
            <a:ext cx="2327037" cy="17317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E13D20-0A6B-0948-3F34-48C37E6904DC}"/>
              </a:ext>
            </a:extLst>
          </p:cNvPr>
          <p:cNvSpPr txBox="1"/>
          <p:nvPr/>
        </p:nvSpPr>
        <p:spPr>
          <a:xfrm>
            <a:off x="8676660" y="5824439"/>
            <a:ext cx="3592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FreightText Pro Book" panose="02000603060000020004" pitchFamily="50" charset="0"/>
              </a:rPr>
              <a:t>ws.partners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3128D-AA0B-BFF3-13C8-152B9D82875E}"/>
              </a:ext>
            </a:extLst>
          </p:cNvPr>
          <p:cNvSpPr txBox="1">
            <a:spLocks/>
          </p:cNvSpPr>
          <p:nvPr/>
        </p:nvSpPr>
        <p:spPr>
          <a:xfrm>
            <a:off x="8753509" y="3269279"/>
            <a:ext cx="3434719" cy="36933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latin typeface="FreightText Pro Book" panose="02000603060000020004"/>
              </a:rPr>
              <a:t>DATA CENTER PORTFOLIO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649DBB-4519-F70C-56DB-307639812EA0}"/>
              </a:ext>
            </a:extLst>
          </p:cNvPr>
          <p:cNvSpPr txBox="1">
            <a:spLocks/>
          </p:cNvSpPr>
          <p:nvPr/>
        </p:nvSpPr>
        <p:spPr>
          <a:xfrm>
            <a:off x="865207" y="622666"/>
            <a:ext cx="7162374" cy="5788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>
              <a:solidFill>
                <a:srgbClr val="92ACC1"/>
              </a:solidFill>
              <a:latin typeface="FreightText Pro Bold" panose="02000803080000020004" pitchFamily="50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C854091-1905-D72E-8758-F0633723F1BB}"/>
              </a:ext>
            </a:extLst>
          </p:cNvPr>
          <p:cNvSpPr txBox="1">
            <a:spLocks/>
          </p:cNvSpPr>
          <p:nvPr/>
        </p:nvSpPr>
        <p:spPr>
          <a:xfrm>
            <a:off x="865207" y="1630596"/>
            <a:ext cx="757019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>
              <a:solidFill>
                <a:srgbClr val="092340"/>
              </a:solidFill>
              <a:latin typeface="FreightText Pro Medium" panose="02000603060000020004" pitchFamily="2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F9D0F8D-7192-777B-21AB-520A6834E06E}"/>
              </a:ext>
            </a:extLst>
          </p:cNvPr>
          <p:cNvSpPr txBox="1">
            <a:spLocks/>
          </p:cNvSpPr>
          <p:nvPr/>
        </p:nvSpPr>
        <p:spPr>
          <a:xfrm>
            <a:off x="868640" y="616409"/>
            <a:ext cx="757019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>
                <a:solidFill>
                  <a:srgbClr val="092340"/>
                </a:solidFill>
                <a:latin typeface="FreightText Pro Medium" panose="02000603060000020004" pitchFamily="2" charset="0"/>
              </a:rPr>
              <a:t>Why data center developments?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Compelling risk-adjusted return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Direct access to institutional grade projects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Diversification across markets</a:t>
            </a:r>
          </a:p>
          <a:p>
            <a:pPr marL="0" indent="0">
              <a:buNone/>
            </a:pPr>
            <a:endParaRPr lang="en-US" sz="3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>
              <a:buNone/>
            </a:pPr>
            <a:r>
              <a:rPr lang="en-US" sz="3600" b="1">
                <a:solidFill>
                  <a:srgbClr val="092340"/>
                </a:solidFill>
                <a:latin typeface="FreightText Pro Medium" panose="02000603060000020004" pitchFamily="2" charset="0"/>
              </a:rPr>
              <a:t>How do we fit in?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GP investment alongside Oppidan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Investor shares in promote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No guaranties/recourse to investors</a:t>
            </a:r>
          </a:p>
        </p:txBody>
      </p:sp>
    </p:spTree>
    <p:extLst>
      <p:ext uri="{BB962C8B-B14F-4D97-AF65-F5344CB8AC3E}">
        <p14:creationId xmlns:p14="http://schemas.microsoft.com/office/powerpoint/2010/main" val="12916548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461E04B-4E4B-F4E3-5326-A04A86348B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3509" y="0"/>
            <a:ext cx="3438491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C9A23B-68FB-B4AB-D0BB-AB3CD84B7215}"/>
              </a:ext>
            </a:extLst>
          </p:cNvPr>
          <p:cNvSpPr/>
          <p:nvPr/>
        </p:nvSpPr>
        <p:spPr>
          <a:xfrm>
            <a:off x="8755455" y="2540"/>
            <a:ext cx="3434719" cy="6855460"/>
          </a:xfrm>
          <a:prstGeom prst="rect">
            <a:avLst/>
          </a:prstGeom>
          <a:solidFill>
            <a:srgbClr val="09234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63A8A5F-DF16-3433-9C9E-4F1A4FA3A582}"/>
              </a:ext>
            </a:extLst>
          </p:cNvPr>
          <p:cNvSpPr/>
          <p:nvPr/>
        </p:nvSpPr>
        <p:spPr>
          <a:xfrm rot="5400000">
            <a:off x="277439" y="898349"/>
            <a:ext cx="602303" cy="45719"/>
          </a:xfrm>
          <a:prstGeom prst="rect">
            <a:avLst/>
          </a:prstGeom>
          <a:solidFill>
            <a:srgbClr val="92ACC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FB3EA0E3-EC6D-613B-9596-211A257BD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301" y="764722"/>
            <a:ext cx="2327037" cy="17317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E13D20-0A6B-0948-3F34-48C37E6904DC}"/>
              </a:ext>
            </a:extLst>
          </p:cNvPr>
          <p:cNvSpPr txBox="1"/>
          <p:nvPr/>
        </p:nvSpPr>
        <p:spPr>
          <a:xfrm>
            <a:off x="8676660" y="5824439"/>
            <a:ext cx="3592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FreightText Pro Book" panose="02000603060000020004" pitchFamily="50" charset="0"/>
              </a:rPr>
              <a:t>ws.partners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3128D-AA0B-BFF3-13C8-152B9D82875E}"/>
              </a:ext>
            </a:extLst>
          </p:cNvPr>
          <p:cNvSpPr txBox="1">
            <a:spLocks/>
          </p:cNvSpPr>
          <p:nvPr/>
        </p:nvSpPr>
        <p:spPr>
          <a:xfrm>
            <a:off x="8753509" y="3269279"/>
            <a:ext cx="3434719" cy="36933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latin typeface="FreightText Pro Book" panose="02000603060000020004"/>
              </a:rPr>
              <a:t>DATA CENTER PORTFOLIO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649DBB-4519-F70C-56DB-307639812EA0}"/>
              </a:ext>
            </a:extLst>
          </p:cNvPr>
          <p:cNvSpPr txBox="1">
            <a:spLocks/>
          </p:cNvSpPr>
          <p:nvPr/>
        </p:nvSpPr>
        <p:spPr>
          <a:xfrm>
            <a:off x="865207" y="622666"/>
            <a:ext cx="7162374" cy="5788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>
              <a:solidFill>
                <a:srgbClr val="92ACC1"/>
              </a:solidFill>
              <a:latin typeface="FreightText Pro Bold" panose="02000803080000020004" pitchFamily="50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C854091-1905-D72E-8758-F0633723F1BB}"/>
              </a:ext>
            </a:extLst>
          </p:cNvPr>
          <p:cNvSpPr txBox="1">
            <a:spLocks/>
          </p:cNvSpPr>
          <p:nvPr/>
        </p:nvSpPr>
        <p:spPr>
          <a:xfrm>
            <a:off x="865207" y="1630596"/>
            <a:ext cx="757019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>
              <a:solidFill>
                <a:srgbClr val="092340"/>
              </a:solidFill>
              <a:latin typeface="FreightText Pro Medium" panose="02000603060000020004" pitchFamily="2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551A235-BE6B-FE06-7389-6D70C104209A}"/>
              </a:ext>
            </a:extLst>
          </p:cNvPr>
          <p:cNvSpPr txBox="1">
            <a:spLocks/>
          </p:cNvSpPr>
          <p:nvPr/>
        </p:nvSpPr>
        <p:spPr>
          <a:xfrm>
            <a:off x="872271" y="627295"/>
            <a:ext cx="757019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>
                <a:solidFill>
                  <a:srgbClr val="092340"/>
                </a:solidFill>
                <a:latin typeface="FreightText Pro Medium" panose="02000603060000020004" pitchFamily="2" charset="0"/>
              </a:rPr>
              <a:t>Results to Date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Closed on all investments in 2023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Projects tracking to schedule &amp; budget</a:t>
            </a:r>
          </a:p>
          <a:p>
            <a:pPr marL="0" indent="0">
              <a:buNone/>
            </a:pPr>
            <a:endParaRPr lang="en-US" sz="3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>
              <a:buNone/>
            </a:pPr>
            <a:r>
              <a:rPr lang="en-US" sz="3600" b="1">
                <a:solidFill>
                  <a:srgbClr val="092340"/>
                </a:solidFill>
                <a:latin typeface="FreightText Pro Medium" panose="02000603060000020004" pitchFamily="2" charset="0"/>
              </a:rPr>
              <a:t>2024 &amp; Beyond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Ensure completion of all projects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Negotiate terms of put/exit with Cloud</a:t>
            </a:r>
          </a:p>
        </p:txBody>
      </p:sp>
    </p:spTree>
    <p:extLst>
      <p:ext uri="{BB962C8B-B14F-4D97-AF65-F5344CB8AC3E}">
        <p14:creationId xmlns:p14="http://schemas.microsoft.com/office/powerpoint/2010/main" val="12260916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602589B-D0D6-4405-BD28-A710B6DB0F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3020" y="5143500"/>
            <a:ext cx="3413365" cy="17128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013281-3A91-2578-1D86-F5397ED707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72" t="16293" r="972" b="6042"/>
          <a:stretch/>
        </p:blipFill>
        <p:spPr>
          <a:xfrm>
            <a:off x="8739187" y="3380704"/>
            <a:ext cx="3461577" cy="17644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B8B8AF-B017-73A2-72E6-86BD83C70D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1764" y="1719072"/>
            <a:ext cx="3423996" cy="17174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64D04C-E716-A82B-E25B-BF49E87994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5"/>
          <a:stretch/>
        </p:blipFill>
        <p:spPr>
          <a:xfrm>
            <a:off x="8771764" y="-1620"/>
            <a:ext cx="3418271" cy="171907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63A8A5F-DF16-3433-9C9E-4F1A4FA3A582}"/>
              </a:ext>
            </a:extLst>
          </p:cNvPr>
          <p:cNvSpPr/>
          <p:nvPr/>
        </p:nvSpPr>
        <p:spPr>
          <a:xfrm rot="5400000">
            <a:off x="277439" y="898349"/>
            <a:ext cx="602303" cy="45719"/>
          </a:xfrm>
          <a:prstGeom prst="rect">
            <a:avLst/>
          </a:prstGeom>
          <a:solidFill>
            <a:srgbClr val="92ACC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F2AE9D-EC40-FD4C-66A7-703A91AE0A63}"/>
              </a:ext>
            </a:extLst>
          </p:cNvPr>
          <p:cNvSpPr/>
          <p:nvPr/>
        </p:nvSpPr>
        <p:spPr>
          <a:xfrm>
            <a:off x="8773020" y="0"/>
            <a:ext cx="3429000" cy="6855460"/>
          </a:xfrm>
          <a:prstGeom prst="rect">
            <a:avLst/>
          </a:prstGeom>
          <a:solidFill>
            <a:srgbClr val="09234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BB8BD449-CFD3-C838-C95D-91E6A3E310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6763" y="764894"/>
            <a:ext cx="2327037" cy="17317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BFB80E-DFFB-F78B-588F-47FDD740DC9F}"/>
              </a:ext>
            </a:extLst>
          </p:cNvPr>
          <p:cNvSpPr txBox="1"/>
          <p:nvPr/>
        </p:nvSpPr>
        <p:spPr>
          <a:xfrm>
            <a:off x="8693353" y="5856774"/>
            <a:ext cx="3562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FreightText Pro Book" panose="02000603060000020004" pitchFamily="50" charset="0"/>
              </a:rPr>
              <a:t>ws.partners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48EC333-DEA2-ADFD-FDCF-3E1B98B77ADA}"/>
              </a:ext>
            </a:extLst>
          </p:cNvPr>
          <p:cNvSpPr txBox="1">
            <a:spLocks/>
          </p:cNvSpPr>
          <p:nvPr/>
        </p:nvSpPr>
        <p:spPr>
          <a:xfrm>
            <a:off x="9075386" y="3316904"/>
            <a:ext cx="2794736" cy="451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latin typeface="FreightText Pro Book" panose="02000603060000020004"/>
              </a:rPr>
              <a:t>FUND II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98F61B-AAE3-5C80-0999-BC8327E2E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5207" y="622666"/>
            <a:ext cx="6627793" cy="578868"/>
          </a:xfrm>
        </p:spPr>
        <p:txBody>
          <a:bodyPr>
            <a:noAutofit/>
          </a:bodyPr>
          <a:lstStyle/>
          <a:p>
            <a:pPr algn="l"/>
            <a:r>
              <a:rPr lang="en-US" sz="4200">
                <a:solidFill>
                  <a:srgbClr val="092340"/>
                </a:solidFill>
                <a:latin typeface="FreightText Pro Bold" panose="02000803080000020004" pitchFamily="50" charset="0"/>
              </a:rPr>
              <a:t>How are we looking?</a:t>
            </a:r>
            <a:endParaRPr lang="en-US" sz="4200">
              <a:solidFill>
                <a:srgbClr val="92ACC1"/>
              </a:solidFill>
              <a:latin typeface="FreightText Pro Bold" panose="02000803080000020004" pitchFamily="50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CA1BBD-95DD-EF43-980A-E7F7D2ADA903}"/>
              </a:ext>
            </a:extLst>
          </p:cNvPr>
          <p:cNvSpPr txBox="1">
            <a:spLocks/>
          </p:cNvSpPr>
          <p:nvPr/>
        </p:nvSpPr>
        <p:spPr>
          <a:xfrm>
            <a:off x="1311612" y="1456927"/>
            <a:ext cx="279473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WW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2026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8.50%</a:t>
            </a:r>
          </a:p>
          <a:p>
            <a:pPr marL="0" indent="0" algn="r">
              <a:buNone/>
            </a:pPr>
            <a:endParaRPr lang="en-US" sz="3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$8.3M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15.90%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1.92x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3415D3C-EDC6-0403-FDB7-1C60D19B0B7F}"/>
              </a:ext>
            </a:extLst>
          </p:cNvPr>
          <p:cNvSpPr txBox="1">
            <a:spLocks/>
          </p:cNvSpPr>
          <p:nvPr/>
        </p:nvSpPr>
        <p:spPr>
          <a:xfrm>
            <a:off x="2762587" y="1456927"/>
            <a:ext cx="279473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Savage</a:t>
            </a:r>
            <a:endParaRPr lang="en-US" sz="3000" baseline="30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2024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6.29%</a:t>
            </a:r>
          </a:p>
          <a:p>
            <a:pPr marL="0" indent="0" algn="r">
              <a:buNone/>
            </a:pPr>
            <a:endParaRPr lang="en-US" sz="3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$0.9M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23.62%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1.33x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4DE904E-BFA5-CDD1-6196-6A7F5B9B3C3E}"/>
              </a:ext>
            </a:extLst>
          </p:cNvPr>
          <p:cNvSpPr txBox="1">
            <a:spLocks/>
          </p:cNvSpPr>
          <p:nvPr/>
        </p:nvSpPr>
        <p:spPr>
          <a:xfrm>
            <a:off x="4267537" y="1456927"/>
            <a:ext cx="279473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Eagan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2026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8.50%</a:t>
            </a:r>
          </a:p>
          <a:p>
            <a:pPr marL="0" indent="0" algn="r">
              <a:buNone/>
            </a:pPr>
            <a:endParaRPr lang="en-US" sz="3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$15.0M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20.10%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2.03x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C810C57-796B-A86C-507D-D1B2DC3CC574}"/>
              </a:ext>
            </a:extLst>
          </p:cNvPr>
          <p:cNvSpPr txBox="1">
            <a:spLocks/>
          </p:cNvSpPr>
          <p:nvPr/>
        </p:nvSpPr>
        <p:spPr>
          <a:xfrm>
            <a:off x="5740737" y="1456927"/>
            <a:ext cx="279473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DCP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2024-5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6.50%</a:t>
            </a:r>
          </a:p>
          <a:p>
            <a:pPr marL="0" indent="0" algn="r">
              <a:buNone/>
            </a:pPr>
            <a:endParaRPr lang="en-US" sz="3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$4.2M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36.01%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1.84x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9AD9351-77FD-D218-D5A4-6B654E614BD2}"/>
              </a:ext>
            </a:extLst>
          </p:cNvPr>
          <p:cNvSpPr txBox="1">
            <a:spLocks/>
          </p:cNvSpPr>
          <p:nvPr/>
        </p:nvSpPr>
        <p:spPr>
          <a:xfrm>
            <a:off x="585807" y="6227085"/>
            <a:ext cx="8107545" cy="32894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aseline="30000">
                <a:solidFill>
                  <a:srgbClr val="092340"/>
                </a:solidFill>
                <a:latin typeface="FreightText Pro Medium" panose="02000603060000020004" pitchFamily="2" charset="0"/>
              </a:rPr>
              <a:t>1 </a:t>
            </a:r>
            <a:r>
              <a:rPr lang="en-US" sz="2000">
                <a:solidFill>
                  <a:srgbClr val="092340"/>
                </a:solidFill>
                <a:latin typeface="FreightText Pro Medium" panose="02000603060000020004" pitchFamily="2" charset="0"/>
              </a:rPr>
              <a:t>Profit, IRR &amp; EM are deal-level projections, net of fees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75B2486-4DFC-9EE2-B8E6-A4D915298BB8}"/>
              </a:ext>
            </a:extLst>
          </p:cNvPr>
          <p:cNvSpPr txBox="1">
            <a:spLocks/>
          </p:cNvSpPr>
          <p:nvPr/>
        </p:nvSpPr>
        <p:spPr>
          <a:xfrm>
            <a:off x="585807" y="1456927"/>
            <a:ext cx="279473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Year of Sale: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Exit Cap:</a:t>
            </a:r>
          </a:p>
          <a:p>
            <a:pPr marL="0" indent="0">
              <a:buNone/>
            </a:pPr>
            <a:endParaRPr lang="en-US" sz="3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Profit</a:t>
            </a:r>
            <a:r>
              <a:rPr lang="en-US" sz="3000" baseline="30000">
                <a:solidFill>
                  <a:srgbClr val="092340"/>
                </a:solidFill>
                <a:latin typeface="FreightText Pro Medium" panose="02000603060000020004" pitchFamily="2" charset="0"/>
              </a:rPr>
              <a:t>1</a:t>
            </a: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: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IRR</a:t>
            </a:r>
            <a:r>
              <a:rPr lang="en-US" sz="3000" baseline="30000">
                <a:solidFill>
                  <a:srgbClr val="092340"/>
                </a:solidFill>
                <a:latin typeface="FreightText Pro Medium" panose="02000603060000020004" pitchFamily="2" charset="0"/>
              </a:rPr>
              <a:t>1</a:t>
            </a: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: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EM</a:t>
            </a:r>
            <a:r>
              <a:rPr lang="en-US" sz="3000" baseline="30000">
                <a:solidFill>
                  <a:srgbClr val="092340"/>
                </a:solidFill>
                <a:latin typeface="FreightText Pro Medium" panose="02000603060000020004" pitchFamily="2" charset="0"/>
              </a:rPr>
              <a:t>1</a:t>
            </a: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128637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6693E8AA-D36C-A4B1-4BE1-5609460E8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5207" y="622666"/>
            <a:ext cx="5687993" cy="578868"/>
          </a:xfrm>
        </p:spPr>
        <p:txBody>
          <a:bodyPr>
            <a:noAutofit/>
          </a:bodyPr>
          <a:lstStyle/>
          <a:p>
            <a:pPr algn="l"/>
            <a:r>
              <a:rPr lang="en-US" sz="4200">
                <a:solidFill>
                  <a:srgbClr val="092340"/>
                </a:solidFill>
                <a:latin typeface="FreightText Pro Bold" panose="02000803080000020004" pitchFamily="50" charset="0"/>
              </a:rPr>
              <a:t>What’s Next?</a:t>
            </a:r>
            <a:endParaRPr lang="en-US" sz="4200">
              <a:solidFill>
                <a:srgbClr val="92ACC1"/>
              </a:solidFill>
              <a:latin typeface="FreightText Pro Bold" panose="02000803080000020004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63A8A5F-DF16-3433-9C9E-4F1A4FA3A582}"/>
              </a:ext>
            </a:extLst>
          </p:cNvPr>
          <p:cNvSpPr/>
          <p:nvPr/>
        </p:nvSpPr>
        <p:spPr>
          <a:xfrm rot="5400000">
            <a:off x="277439" y="898349"/>
            <a:ext cx="602303" cy="45719"/>
          </a:xfrm>
          <a:prstGeom prst="rect">
            <a:avLst/>
          </a:prstGeom>
          <a:solidFill>
            <a:srgbClr val="92ACC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ity skyline with lights reflecting on water&#10;&#10;Description automatically generated">
            <a:extLst>
              <a:ext uri="{FF2B5EF4-FFF2-40B4-BE49-F238E27FC236}">
                <a16:creationId xmlns:a16="http://schemas.microsoft.com/office/drawing/2014/main" id="{AD44881E-8899-8C78-400F-DABCA3C313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7280" y="0"/>
            <a:ext cx="3434720" cy="68554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32CD40-A313-EF11-80C9-04C15E119C08}"/>
              </a:ext>
            </a:extLst>
          </p:cNvPr>
          <p:cNvSpPr/>
          <p:nvPr/>
        </p:nvSpPr>
        <p:spPr>
          <a:xfrm>
            <a:off x="8757280" y="2540"/>
            <a:ext cx="3429000" cy="6855460"/>
          </a:xfrm>
          <a:prstGeom prst="rect">
            <a:avLst/>
          </a:prstGeom>
          <a:solidFill>
            <a:srgbClr val="09234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660F1BE5-268D-3C3E-613C-3E1998093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763" y="764894"/>
            <a:ext cx="2327037" cy="17317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663CF6-02AA-29AC-E76A-78E44283FBD2}"/>
              </a:ext>
            </a:extLst>
          </p:cNvPr>
          <p:cNvSpPr txBox="1"/>
          <p:nvPr/>
        </p:nvSpPr>
        <p:spPr>
          <a:xfrm>
            <a:off x="8693353" y="5856774"/>
            <a:ext cx="3562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FreightText Pro Book" panose="02000603060000020004" pitchFamily="50" charset="0"/>
              </a:rPr>
              <a:t>ws.partners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BCBEE48-9897-9B83-F289-B4A7248393FD}"/>
              </a:ext>
            </a:extLst>
          </p:cNvPr>
          <p:cNvSpPr txBox="1">
            <a:spLocks/>
          </p:cNvSpPr>
          <p:nvPr/>
        </p:nvSpPr>
        <p:spPr>
          <a:xfrm>
            <a:off x="865206" y="1787127"/>
            <a:ext cx="3719375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Strategy: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Target Returns: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Target Equity: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Target Leverage: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Target Holds:</a:t>
            </a:r>
          </a:p>
          <a:p>
            <a:pPr marL="0" indent="0">
              <a:buNone/>
            </a:pPr>
            <a:endParaRPr lang="en-US" sz="3000">
              <a:solidFill>
                <a:srgbClr val="092340"/>
              </a:solidFill>
              <a:latin typeface="FreightText Pro Medium" panose="02000603060000020004" pitchFamily="2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B4D6E6-D360-1431-B4FF-4EF0FC57F37C}"/>
              </a:ext>
            </a:extLst>
          </p:cNvPr>
          <p:cNvSpPr txBox="1">
            <a:spLocks/>
          </p:cNvSpPr>
          <p:nvPr/>
        </p:nvSpPr>
        <p:spPr>
          <a:xfrm>
            <a:off x="4959882" y="1787127"/>
            <a:ext cx="279473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Value-Add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20%+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$30.00MM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60%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3 – 5 years</a:t>
            </a:r>
          </a:p>
          <a:p>
            <a:pPr marL="0" indent="0" algn="r">
              <a:buNone/>
            </a:pPr>
            <a:endParaRPr lang="en-US" sz="3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 algn="r">
              <a:buNone/>
            </a:pPr>
            <a:endParaRPr lang="en-US" sz="3000">
              <a:solidFill>
                <a:srgbClr val="092340"/>
              </a:solidFill>
              <a:latin typeface="FreightText Pro Medium" panose="020006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1831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skyline with lights reflecting on water&#10;&#10;Description automatically generated">
            <a:extLst>
              <a:ext uri="{FF2B5EF4-FFF2-40B4-BE49-F238E27FC236}">
                <a16:creationId xmlns:a16="http://schemas.microsoft.com/office/drawing/2014/main" id="{075B0487-1A12-1A4C-EE33-92F29D4D00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02F7C2B-FAE1-A3F2-E385-2B505B44A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4381" y="1077598"/>
            <a:ext cx="8165850" cy="1818807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>
                <a:solidFill>
                  <a:schemeClr val="bg1"/>
                </a:solidFill>
                <a:latin typeface="FreightText Pro Bold" panose="02000803080000020004" pitchFamily="50" charset="0"/>
              </a:rPr>
              <a:t>Thank you for joining us!</a:t>
            </a:r>
            <a:br>
              <a:rPr lang="en-US" sz="4400">
                <a:solidFill>
                  <a:schemeClr val="bg1"/>
                </a:solidFill>
                <a:latin typeface="FreightText Pro Bold" panose="02000803080000020004" pitchFamily="50" charset="0"/>
              </a:rPr>
            </a:br>
            <a:br>
              <a:rPr lang="en-US" sz="4400">
                <a:solidFill>
                  <a:schemeClr val="bg1"/>
                </a:solidFill>
                <a:latin typeface="FreightText Pro Bold" panose="02000803080000020004" pitchFamily="50" charset="0"/>
              </a:rPr>
            </a:br>
            <a:r>
              <a:rPr lang="en-US" sz="4400">
                <a:solidFill>
                  <a:schemeClr val="bg1"/>
                </a:solidFill>
                <a:latin typeface="FreightText Pro Bold" panose="02000803080000020004" pitchFamily="50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2397FF-5B8E-3FC6-6CD2-E1CCD7967287}"/>
              </a:ext>
            </a:extLst>
          </p:cNvPr>
          <p:cNvSpPr/>
          <p:nvPr/>
        </p:nvSpPr>
        <p:spPr>
          <a:xfrm>
            <a:off x="706062" y="2541"/>
            <a:ext cx="3322452" cy="6855460"/>
          </a:xfrm>
          <a:prstGeom prst="rect">
            <a:avLst/>
          </a:prstGeom>
          <a:solidFill>
            <a:srgbClr val="092340">
              <a:alpha val="76387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A033AD01-459D-F86F-6EBF-1BDB81D53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195" y="764894"/>
            <a:ext cx="2327037" cy="17317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5D24C4-8270-FCEE-B37F-8C2F59EEF3A4}"/>
              </a:ext>
            </a:extLst>
          </p:cNvPr>
          <p:cNvSpPr txBox="1"/>
          <p:nvPr/>
        </p:nvSpPr>
        <p:spPr>
          <a:xfrm>
            <a:off x="-877562" y="5827415"/>
            <a:ext cx="6489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FreightText Pro Book" panose="02000603060000020004" pitchFamily="50" charset="0"/>
              </a:rPr>
              <a:t>ws.partners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64160-4764-6246-6CBE-E6030D1ABF7C}"/>
              </a:ext>
            </a:extLst>
          </p:cNvPr>
          <p:cNvSpPr txBox="1">
            <a:spLocks/>
          </p:cNvSpPr>
          <p:nvPr/>
        </p:nvSpPr>
        <p:spPr>
          <a:xfrm>
            <a:off x="4652017" y="1987001"/>
            <a:ext cx="8165850" cy="181880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>
                <a:solidFill>
                  <a:schemeClr val="bg1"/>
                </a:solidFill>
                <a:latin typeface="FreightText Pro Bold" panose="02000803080000020004" pitchFamily="50" charset="0"/>
              </a:rPr>
              <a:t>Any questions?</a:t>
            </a:r>
          </a:p>
          <a:p>
            <a:pPr algn="l"/>
            <a:endParaRPr lang="en-US" sz="4400">
              <a:solidFill>
                <a:schemeClr val="bg1"/>
              </a:solidFill>
              <a:latin typeface="FreightText Pro Bold" panose="02000803080000020004" pitchFamily="50" charset="0"/>
            </a:endParaRPr>
          </a:p>
          <a:p>
            <a:pPr algn="l"/>
            <a:endParaRPr lang="en-US" sz="4400">
              <a:solidFill>
                <a:schemeClr val="bg1"/>
              </a:solidFill>
              <a:latin typeface="FreightText Pro Bold" panose="0200080308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669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Prevost Partners | LinkedIn">
            <a:extLst>
              <a:ext uri="{FF2B5EF4-FFF2-40B4-BE49-F238E27FC236}">
                <a16:creationId xmlns:a16="http://schemas.microsoft.com/office/drawing/2014/main" id="{A8CCA318-6251-D3E3-1C32-D7FD97A6E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61174" y="3043589"/>
            <a:ext cx="1522122" cy="93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Anderson-CC (@andersonccmn) / X">
            <a:extLst>
              <a:ext uri="{FF2B5EF4-FFF2-40B4-BE49-F238E27FC236}">
                <a16:creationId xmlns:a16="http://schemas.microsoft.com/office/drawing/2014/main" id="{749A6C98-A37C-048E-4C7B-827A431164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27248" y="6041440"/>
            <a:ext cx="1188455" cy="70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693E8AA-D36C-A4B1-4BE1-5609460E8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5207" y="622666"/>
            <a:ext cx="5687993" cy="578868"/>
          </a:xfrm>
        </p:spPr>
        <p:txBody>
          <a:bodyPr>
            <a:noAutofit/>
          </a:bodyPr>
          <a:lstStyle/>
          <a:p>
            <a:pPr algn="l"/>
            <a:r>
              <a:rPr lang="en-US" sz="4200">
                <a:solidFill>
                  <a:srgbClr val="092340"/>
                </a:solidFill>
                <a:latin typeface="FreightText Pro Bold" panose="02000803080000020004" pitchFamily="50" charset="0"/>
              </a:rPr>
              <a:t>It takes a village…</a:t>
            </a:r>
            <a:endParaRPr lang="en-US" sz="4200">
              <a:solidFill>
                <a:srgbClr val="92ACC1"/>
              </a:solidFill>
              <a:latin typeface="FreightText Pro Bold" panose="02000803080000020004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63A8A5F-DF16-3433-9C9E-4F1A4FA3A582}"/>
              </a:ext>
            </a:extLst>
          </p:cNvPr>
          <p:cNvSpPr/>
          <p:nvPr/>
        </p:nvSpPr>
        <p:spPr>
          <a:xfrm rot="5400000">
            <a:off x="277439" y="898349"/>
            <a:ext cx="602303" cy="45719"/>
          </a:xfrm>
          <a:prstGeom prst="rect">
            <a:avLst/>
          </a:prstGeom>
          <a:solidFill>
            <a:srgbClr val="92ACC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ity skyline with lights reflecting on water&#10;&#10;Description automatically generated">
            <a:extLst>
              <a:ext uri="{FF2B5EF4-FFF2-40B4-BE49-F238E27FC236}">
                <a16:creationId xmlns:a16="http://schemas.microsoft.com/office/drawing/2014/main" id="{AD44881E-8899-8C78-400F-DABCA3C313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7280" y="0"/>
            <a:ext cx="3434720" cy="68554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32CD40-A313-EF11-80C9-04C15E119C08}"/>
              </a:ext>
            </a:extLst>
          </p:cNvPr>
          <p:cNvSpPr/>
          <p:nvPr/>
        </p:nvSpPr>
        <p:spPr>
          <a:xfrm>
            <a:off x="8757280" y="2540"/>
            <a:ext cx="3429000" cy="6855460"/>
          </a:xfrm>
          <a:prstGeom prst="rect">
            <a:avLst/>
          </a:prstGeom>
          <a:solidFill>
            <a:srgbClr val="09234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660F1BE5-268D-3C3E-613C-3E19980938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6763" y="764894"/>
            <a:ext cx="2327037" cy="17317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663CF6-02AA-29AC-E76A-78E44283FBD2}"/>
              </a:ext>
            </a:extLst>
          </p:cNvPr>
          <p:cNvSpPr txBox="1"/>
          <p:nvPr/>
        </p:nvSpPr>
        <p:spPr>
          <a:xfrm>
            <a:off x="8693353" y="5856774"/>
            <a:ext cx="3562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FreightText Pro Book" panose="02000603060000020004" pitchFamily="50" charset="0"/>
              </a:rPr>
              <a:t>ws.partners</a:t>
            </a:r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4D73187-B67E-0FBF-878E-11F5CC3DD0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69668" y="3132581"/>
            <a:ext cx="578868" cy="57886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E3D205B-9B16-F81E-BC16-EC8523942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8666" y="3132581"/>
            <a:ext cx="578868" cy="57886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6DAE7F8-04A5-1E6D-87CD-37B93D7D0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71275" y="3801254"/>
            <a:ext cx="578868" cy="57886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FFFDE2B-00BC-7526-1D5C-F2D84F903B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31457" y="3801254"/>
            <a:ext cx="578868" cy="57886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867C0F6-F931-30FB-5E35-94EF74EA7D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8666" y="3801254"/>
            <a:ext cx="578868" cy="57886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33B3FE2-518F-68AD-9318-CFC3BB197A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07664" y="3132581"/>
            <a:ext cx="576901" cy="57886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BRE - Upstate SC Alliance">
            <a:extLst>
              <a:ext uri="{FF2B5EF4-FFF2-40B4-BE49-F238E27FC236}">
                <a16:creationId xmlns:a16="http://schemas.microsoft.com/office/drawing/2014/main" id="{B351A327-7540-9E38-4D30-540FE4AF1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356" y="1671400"/>
            <a:ext cx="1548605" cy="39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A2C69C5-2C5A-82F4-EBB8-ADDB2F3DB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7920" y="1541245"/>
            <a:ext cx="1419911" cy="63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B8EE87-CE41-D757-526B-C403D2B6218A}"/>
              </a:ext>
            </a:extLst>
          </p:cNvPr>
          <p:cNvSpPr txBox="1"/>
          <p:nvPr/>
        </p:nvSpPr>
        <p:spPr>
          <a:xfrm>
            <a:off x="7088174" y="1621474"/>
            <a:ext cx="12950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IMI</a:t>
            </a:r>
          </a:p>
        </p:txBody>
      </p:sp>
      <p:pic>
        <p:nvPicPr>
          <p:cNvPr id="2054" name="Picture 6" descr="Ryan Co. Transforms Vendor Payments with Virtual Pay | U.S. Bank">
            <a:extLst>
              <a:ext uri="{FF2B5EF4-FFF2-40B4-BE49-F238E27FC236}">
                <a16:creationId xmlns:a16="http://schemas.microsoft.com/office/drawing/2014/main" id="{59038DDC-60BD-D7CE-E8E4-2BFDAD1D52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3681"/>
          <a:stretch/>
        </p:blipFill>
        <p:spPr bwMode="auto">
          <a:xfrm>
            <a:off x="4872702" y="1453159"/>
            <a:ext cx="1798084" cy="83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Wipfli - BuiltWorlds">
            <a:extLst>
              <a:ext uri="{FF2B5EF4-FFF2-40B4-BE49-F238E27FC236}">
                <a16:creationId xmlns:a16="http://schemas.microsoft.com/office/drawing/2014/main" id="{82ACC6E3-BEBD-9CCA-180E-808FB325F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0412" y="4701137"/>
            <a:ext cx="2055375" cy="30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Oppidan Investment Company | Excelsior MN">
            <a:extLst>
              <a:ext uri="{FF2B5EF4-FFF2-40B4-BE49-F238E27FC236}">
                <a16:creationId xmlns:a16="http://schemas.microsoft.com/office/drawing/2014/main" id="{55292FF0-9DE8-B1DA-D26C-5BEF44092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07" b="16719"/>
          <a:stretch/>
        </p:blipFill>
        <p:spPr bwMode="auto">
          <a:xfrm>
            <a:off x="329667" y="2871831"/>
            <a:ext cx="1548604" cy="109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JUNIPER SQUARE AND PEREVIEW TEAM UP TO DELIVER ASSET AND PORTFOLIO INSIGHTS  FOR PRIVATE REAL ESTATE PARTNERS">
            <a:extLst>
              <a:ext uri="{FF2B5EF4-FFF2-40B4-BE49-F238E27FC236}">
                <a16:creationId xmlns:a16="http://schemas.microsoft.com/office/drawing/2014/main" id="{E68E91FA-FA85-4130-AF9F-165CF0563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89847" y="4617252"/>
            <a:ext cx="2493357" cy="62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214A5325-4276-3963-6C9F-BE48FA75A1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712"/>
          <a:stretch/>
        </p:blipFill>
        <p:spPr bwMode="auto">
          <a:xfrm>
            <a:off x="7368858" y="3139164"/>
            <a:ext cx="904306" cy="68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Commercial and industrial construction business | RAK ...">
            <a:extLst>
              <a:ext uri="{FF2B5EF4-FFF2-40B4-BE49-F238E27FC236}">
                <a16:creationId xmlns:a16="http://schemas.microsoft.com/office/drawing/2014/main" id="{B38B9A84-8C10-E332-3DD4-9850E5AA8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9489" y="5981046"/>
            <a:ext cx="1527934" cy="70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Home - Roskop Construction">
            <a:extLst>
              <a:ext uri="{FF2B5EF4-FFF2-40B4-BE49-F238E27FC236}">
                <a16:creationId xmlns:a16="http://schemas.microsoft.com/office/drawing/2014/main" id="{9556B123-92DA-A100-73C5-AC593027D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508" y="6113885"/>
            <a:ext cx="2051522" cy="55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Winthrop &amp; Weinstine, P.A. - Minnesota Institute of Public Finance, Inc.">
            <a:extLst>
              <a:ext uri="{FF2B5EF4-FFF2-40B4-BE49-F238E27FC236}">
                <a16:creationId xmlns:a16="http://schemas.microsoft.com/office/drawing/2014/main" id="{2A823F16-5DA8-A412-6FE8-25722175E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7832" y="2316368"/>
            <a:ext cx="2770890" cy="44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Larkin Hoffman">
            <a:extLst>
              <a:ext uri="{FF2B5EF4-FFF2-40B4-BE49-F238E27FC236}">
                <a16:creationId xmlns:a16="http://schemas.microsoft.com/office/drawing/2014/main" id="{F06455C9-D28D-93B3-1B6A-64E90F39E1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00" t="35220" r="6778" b="34766"/>
          <a:stretch/>
        </p:blipFill>
        <p:spPr bwMode="auto">
          <a:xfrm>
            <a:off x="355218" y="2303256"/>
            <a:ext cx="2616946" cy="47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Property Tax Appeals in Minneapolis, MN">
            <a:extLst>
              <a:ext uri="{FF2B5EF4-FFF2-40B4-BE49-F238E27FC236}">
                <a16:creationId xmlns:a16="http://schemas.microsoft.com/office/drawing/2014/main" id="{9542C76F-5CA6-571C-E46E-FAC5E4BB1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1639" y="2239751"/>
            <a:ext cx="2476500" cy="72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DJR Architecture Inc. BizSpotlight - Minneapolis / St. Paul Business Journal">
            <a:extLst>
              <a:ext uri="{FF2B5EF4-FFF2-40B4-BE49-F238E27FC236}">
                <a16:creationId xmlns:a16="http://schemas.microsoft.com/office/drawing/2014/main" id="{B6991AC8-1EC1-6236-EA2A-245195EB2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0290" y="2962064"/>
            <a:ext cx="678262" cy="99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8" name="Picture 40" descr="Nova Consulting - Application Successful">
            <a:extLst>
              <a:ext uri="{FF2B5EF4-FFF2-40B4-BE49-F238E27FC236}">
                <a16:creationId xmlns:a16="http://schemas.microsoft.com/office/drawing/2014/main" id="{ACB84A39-6465-A697-EB40-B88372EAD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710" y="4796136"/>
            <a:ext cx="2388557" cy="41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0" name="Picture 42" descr="Braun Intertec (@BraunIntertec) / X">
            <a:extLst>
              <a:ext uri="{FF2B5EF4-FFF2-40B4-BE49-F238E27FC236}">
                <a16:creationId xmlns:a16="http://schemas.microsoft.com/office/drawing/2014/main" id="{5AF74A89-D2AB-1A23-58E3-E515CE5D2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26913" y="3965928"/>
            <a:ext cx="1530439" cy="80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2" name="Picture 44" descr="Home - Irongate Business Partners">
            <a:extLst>
              <a:ext uri="{FF2B5EF4-FFF2-40B4-BE49-F238E27FC236}">
                <a16:creationId xmlns:a16="http://schemas.microsoft.com/office/drawing/2014/main" id="{AB706B2D-4745-66F7-E0C0-6319D6DDA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30" y="4041940"/>
            <a:ext cx="1614539" cy="51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4" name="Picture 46" descr="Community Banks &amp; Financial Institutions: MidCountry Bank - VHEDC">
            <a:extLst>
              <a:ext uri="{FF2B5EF4-FFF2-40B4-BE49-F238E27FC236}">
                <a16:creationId xmlns:a16="http://schemas.microsoft.com/office/drawing/2014/main" id="{6FC26F38-EA79-A828-C6EF-5083CF275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004" y="5385337"/>
            <a:ext cx="2261963" cy="54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6" name="Picture 48" descr="Bridgewater Bank">
            <a:extLst>
              <a:ext uri="{FF2B5EF4-FFF2-40B4-BE49-F238E27FC236}">
                <a16:creationId xmlns:a16="http://schemas.microsoft.com/office/drawing/2014/main" id="{81F9532E-7951-BA74-59A2-2F3D5D488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85781" y="5189337"/>
            <a:ext cx="1834991" cy="77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8" name="Picture 50" descr="Personal and Business Financial Services | Alerus">
            <a:extLst>
              <a:ext uri="{FF2B5EF4-FFF2-40B4-BE49-F238E27FC236}">
                <a16:creationId xmlns:a16="http://schemas.microsoft.com/office/drawing/2014/main" id="{432B9FCE-008C-1473-50BC-BB1F68C8F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7234" y="5399097"/>
            <a:ext cx="1772123" cy="33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Pi Group Reports Record First Quarter 2023 Financial Results | Business  Wire">
            <a:extLst>
              <a:ext uri="{FF2B5EF4-FFF2-40B4-BE49-F238E27FC236}">
                <a16:creationId xmlns:a16="http://schemas.microsoft.com/office/drawing/2014/main" id="{0AC15D76-C3F0-3310-CB57-760EAE9A7A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5205" y="6082523"/>
            <a:ext cx="882958" cy="62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hristensen Group Inc - Client Manager">
            <a:extLst>
              <a:ext uri="{FF2B5EF4-FFF2-40B4-BE49-F238E27FC236}">
                <a16:creationId xmlns:a16="http://schemas.microsoft.com/office/drawing/2014/main" id="{E14EEE61-A231-3F16-D6B7-C9969CCE6B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" t="16831" r="4870" b="15014"/>
          <a:stretch/>
        </p:blipFill>
        <p:spPr bwMode="auto">
          <a:xfrm>
            <a:off x="6226584" y="3937875"/>
            <a:ext cx="1714437" cy="67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2568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6693E8AA-D36C-A4B1-4BE1-5609460E8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5207" y="622666"/>
            <a:ext cx="5687993" cy="578868"/>
          </a:xfrm>
        </p:spPr>
        <p:txBody>
          <a:bodyPr>
            <a:noAutofit/>
          </a:bodyPr>
          <a:lstStyle/>
          <a:p>
            <a:pPr algn="l"/>
            <a:r>
              <a:rPr lang="en-US" sz="4200">
                <a:solidFill>
                  <a:srgbClr val="092340"/>
                </a:solidFill>
                <a:latin typeface="FreightText Pro Bold" panose="02000803080000020004" pitchFamily="50" charset="0"/>
              </a:rPr>
              <a:t>What are we seeing?</a:t>
            </a:r>
            <a:endParaRPr lang="en-US" sz="4200">
              <a:solidFill>
                <a:srgbClr val="92ACC1"/>
              </a:solidFill>
              <a:latin typeface="FreightText Pro Bold" panose="02000803080000020004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63A8A5F-DF16-3433-9C9E-4F1A4FA3A582}"/>
              </a:ext>
            </a:extLst>
          </p:cNvPr>
          <p:cNvSpPr/>
          <p:nvPr/>
        </p:nvSpPr>
        <p:spPr>
          <a:xfrm rot="5400000">
            <a:off x="277439" y="898349"/>
            <a:ext cx="602303" cy="45719"/>
          </a:xfrm>
          <a:prstGeom prst="rect">
            <a:avLst/>
          </a:prstGeom>
          <a:solidFill>
            <a:srgbClr val="92ACC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ity skyline with lights reflecting on water&#10;&#10;Description automatically generated">
            <a:extLst>
              <a:ext uri="{FF2B5EF4-FFF2-40B4-BE49-F238E27FC236}">
                <a16:creationId xmlns:a16="http://schemas.microsoft.com/office/drawing/2014/main" id="{AD44881E-8899-8C78-400F-DABCA3C313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7280" y="0"/>
            <a:ext cx="3434720" cy="68554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32CD40-A313-EF11-80C9-04C15E119C08}"/>
              </a:ext>
            </a:extLst>
          </p:cNvPr>
          <p:cNvSpPr/>
          <p:nvPr/>
        </p:nvSpPr>
        <p:spPr>
          <a:xfrm>
            <a:off x="8757280" y="2540"/>
            <a:ext cx="3429000" cy="6855460"/>
          </a:xfrm>
          <a:prstGeom prst="rect">
            <a:avLst/>
          </a:prstGeom>
          <a:solidFill>
            <a:srgbClr val="09234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660F1BE5-268D-3C3E-613C-3E1998093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763" y="764894"/>
            <a:ext cx="2327037" cy="17317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663CF6-02AA-29AC-E76A-78E44283FBD2}"/>
              </a:ext>
            </a:extLst>
          </p:cNvPr>
          <p:cNvSpPr txBox="1"/>
          <p:nvPr/>
        </p:nvSpPr>
        <p:spPr>
          <a:xfrm>
            <a:off x="8693353" y="5856774"/>
            <a:ext cx="3562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FreightText Pro Book" panose="02000603060000020004" pitchFamily="50" charset="0"/>
              </a:rPr>
              <a:t>ws.partners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270E7D8-BBF1-AE86-C4D4-9A67818A95F5}"/>
              </a:ext>
            </a:extLst>
          </p:cNvPr>
          <p:cNvSpPr txBox="1">
            <a:spLocks/>
          </p:cNvSpPr>
          <p:nvPr/>
        </p:nvSpPr>
        <p:spPr>
          <a:xfrm>
            <a:off x="855681" y="1482327"/>
            <a:ext cx="7837672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>
                <a:solidFill>
                  <a:srgbClr val="092340"/>
                </a:solidFill>
                <a:latin typeface="FreightText Pro Medium" panose="02000603060000020004" pitchFamily="2" charset="0"/>
              </a:rPr>
              <a:t>2023 was another strange year…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The Fed increased rates another 100 bps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Inflation continued its slow descent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Bank failures early in the year</a:t>
            </a:r>
          </a:p>
          <a:p>
            <a:pPr marL="0" indent="0">
              <a:buNone/>
            </a:pPr>
            <a:endParaRPr lang="en-US" sz="15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>
              <a:buNone/>
            </a:pPr>
            <a:r>
              <a:rPr lang="en-US" sz="3000" b="1">
                <a:solidFill>
                  <a:srgbClr val="092340"/>
                </a:solidFill>
                <a:latin typeface="FreightText Pro Medium" panose="02000603060000020004" pitchFamily="2" charset="0"/>
              </a:rPr>
              <a:t>In real estate, we saw…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Challenges obtaining debt for investments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Real estate transaction volume plummeted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Cap rates increased across property types</a:t>
            </a:r>
          </a:p>
          <a:p>
            <a:pPr marL="0" indent="0">
              <a:buNone/>
            </a:pPr>
            <a:endParaRPr lang="en-US" sz="3000">
              <a:solidFill>
                <a:srgbClr val="092340"/>
              </a:solidFill>
              <a:latin typeface="FreightText Pro Medium" panose="020006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266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6693E8AA-D36C-A4B1-4BE1-5609460E8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5207" y="622666"/>
            <a:ext cx="7407574" cy="578868"/>
          </a:xfrm>
        </p:spPr>
        <p:txBody>
          <a:bodyPr>
            <a:noAutofit/>
          </a:bodyPr>
          <a:lstStyle/>
          <a:p>
            <a:pPr algn="l"/>
            <a:r>
              <a:rPr lang="en-US" sz="4200">
                <a:solidFill>
                  <a:srgbClr val="092340"/>
                </a:solidFill>
                <a:latin typeface="FreightText Pro Bold" panose="02000803080000020004" pitchFamily="50" charset="0"/>
              </a:rPr>
              <a:t>Big wins despite challenges</a:t>
            </a:r>
            <a:endParaRPr lang="en-US" sz="4200">
              <a:solidFill>
                <a:srgbClr val="92ACC1"/>
              </a:solidFill>
              <a:latin typeface="FreightText Pro Bold" panose="02000803080000020004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63A8A5F-DF16-3433-9C9E-4F1A4FA3A582}"/>
              </a:ext>
            </a:extLst>
          </p:cNvPr>
          <p:cNvSpPr/>
          <p:nvPr/>
        </p:nvSpPr>
        <p:spPr>
          <a:xfrm rot="5400000">
            <a:off x="277439" y="898349"/>
            <a:ext cx="602303" cy="45719"/>
          </a:xfrm>
          <a:prstGeom prst="rect">
            <a:avLst/>
          </a:prstGeom>
          <a:solidFill>
            <a:srgbClr val="92ACC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067C645-E460-CFF5-E609-2A64B963E0BA}"/>
              </a:ext>
            </a:extLst>
          </p:cNvPr>
          <p:cNvSpPr txBox="1">
            <a:spLocks/>
          </p:cNvSpPr>
          <p:nvPr/>
        </p:nvSpPr>
        <p:spPr>
          <a:xfrm>
            <a:off x="865206" y="1622027"/>
            <a:ext cx="766210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Whitewater stabilized!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Beltline back to 100% leased!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Extended Amazon parking lease!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Winnebago lease commenced!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Property taxes reduced at Beltline!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- Fund II investment into data centers!</a:t>
            </a:r>
          </a:p>
        </p:txBody>
      </p:sp>
      <p:pic>
        <p:nvPicPr>
          <p:cNvPr id="30" name="Picture 29" descr="A building with a parking lot&#10;&#10;Description automatically generated">
            <a:extLst>
              <a:ext uri="{FF2B5EF4-FFF2-40B4-BE49-F238E27FC236}">
                <a16:creationId xmlns:a16="http://schemas.microsoft.com/office/drawing/2014/main" id="{578ADDFF-9629-3D2F-FBBF-DCAB624434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3000" y="0"/>
            <a:ext cx="3429000" cy="17200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4B07662-35ED-BCD3-4D97-C536638DAA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3000" y="1720056"/>
            <a:ext cx="3427036" cy="17190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BB6770A-FA62-471E-A4E5-12F728DEA5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3718" y="5146811"/>
            <a:ext cx="3427036" cy="17190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1D194A-8018-7BFA-36CF-FA54BE51F3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6"/>
          <a:stretch/>
        </p:blipFill>
        <p:spPr>
          <a:xfrm>
            <a:off x="8761754" y="3427739"/>
            <a:ext cx="3429000" cy="17190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F2AE9D-EC40-FD4C-66A7-703A91AE0A63}"/>
              </a:ext>
            </a:extLst>
          </p:cNvPr>
          <p:cNvSpPr/>
          <p:nvPr/>
        </p:nvSpPr>
        <p:spPr>
          <a:xfrm>
            <a:off x="8763000" y="0"/>
            <a:ext cx="3429000" cy="6855460"/>
          </a:xfrm>
          <a:prstGeom prst="rect">
            <a:avLst/>
          </a:prstGeom>
          <a:solidFill>
            <a:srgbClr val="09234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BB8BD449-CFD3-C838-C95D-91E6A3E310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6763" y="764894"/>
            <a:ext cx="2327037" cy="17317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BFB80E-DFFB-F78B-588F-47FDD740DC9F}"/>
              </a:ext>
            </a:extLst>
          </p:cNvPr>
          <p:cNvSpPr txBox="1"/>
          <p:nvPr/>
        </p:nvSpPr>
        <p:spPr>
          <a:xfrm>
            <a:off x="8693353" y="5856774"/>
            <a:ext cx="3562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FreightText Pro Book" panose="02000603060000020004" pitchFamily="50" charset="0"/>
              </a:rPr>
              <a:t>ws.partners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09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6902C3E-7E5C-3862-2A48-D81B8F83FB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20"/>
          <a:stretch/>
        </p:blipFill>
        <p:spPr>
          <a:xfrm>
            <a:off x="3993233" y="4748894"/>
            <a:ext cx="4774405" cy="2131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BC8494-5A75-47A1-9034-3B15F4658B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1" y="-4120"/>
            <a:ext cx="8766207" cy="2434800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067C645-E460-CFF5-E609-2A64B963E0BA}"/>
              </a:ext>
            </a:extLst>
          </p:cNvPr>
          <p:cNvSpPr txBox="1">
            <a:spLocks/>
          </p:cNvSpPr>
          <p:nvPr/>
        </p:nvSpPr>
        <p:spPr>
          <a:xfrm>
            <a:off x="865207" y="1977627"/>
            <a:ext cx="279473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>
              <a:solidFill>
                <a:srgbClr val="092340"/>
              </a:solidFill>
              <a:latin typeface="FreightText Pro Medium" panose="02000603060000020004" pitchFamily="2" charset="0"/>
            </a:endParaRPr>
          </a:p>
        </p:txBody>
      </p:sp>
      <p:pic>
        <p:nvPicPr>
          <p:cNvPr id="30" name="Picture 29" descr="A building with a parking lot&#10;&#10;Description automatically generated">
            <a:extLst>
              <a:ext uri="{FF2B5EF4-FFF2-40B4-BE49-F238E27FC236}">
                <a16:creationId xmlns:a16="http://schemas.microsoft.com/office/drawing/2014/main" id="{578ADDFF-9629-3D2F-FBBF-DCAB624434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3000" y="0"/>
            <a:ext cx="3429000" cy="17200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4B07662-35ED-BCD3-4D97-C536638DAA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3000" y="1720056"/>
            <a:ext cx="3427036" cy="17190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BB6770A-FA62-471E-A4E5-12F728DEA5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3718" y="5146811"/>
            <a:ext cx="3427036" cy="17190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1D194A-8018-7BFA-36CF-FA54BE51F3A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6"/>
          <a:stretch/>
        </p:blipFill>
        <p:spPr>
          <a:xfrm>
            <a:off x="8761754" y="3427739"/>
            <a:ext cx="3429000" cy="17190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F2AE9D-EC40-FD4C-66A7-703A91AE0A63}"/>
              </a:ext>
            </a:extLst>
          </p:cNvPr>
          <p:cNvSpPr/>
          <p:nvPr/>
        </p:nvSpPr>
        <p:spPr>
          <a:xfrm>
            <a:off x="8763000" y="0"/>
            <a:ext cx="3429000" cy="6855460"/>
          </a:xfrm>
          <a:prstGeom prst="rect">
            <a:avLst/>
          </a:prstGeom>
          <a:solidFill>
            <a:srgbClr val="09234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BB8BD449-CFD3-C838-C95D-91E6A3E310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6763" y="764894"/>
            <a:ext cx="2327037" cy="17317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BFB80E-DFFB-F78B-588F-47FDD740DC9F}"/>
              </a:ext>
            </a:extLst>
          </p:cNvPr>
          <p:cNvSpPr txBox="1"/>
          <p:nvPr/>
        </p:nvSpPr>
        <p:spPr>
          <a:xfrm>
            <a:off x="8693353" y="5856774"/>
            <a:ext cx="3562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FreightText Pro Book" panose="02000603060000020004" pitchFamily="50" charset="0"/>
              </a:rPr>
              <a:t>ws.partners</a:t>
            </a:r>
            <a:endParaRPr lang="en-US"/>
          </a:p>
        </p:txBody>
      </p:sp>
      <p:pic>
        <p:nvPicPr>
          <p:cNvPr id="7" name="Picture 6" descr="A building with a large corner&#10;&#10;Description automatically generated with medium confidence">
            <a:extLst>
              <a:ext uri="{FF2B5EF4-FFF2-40B4-BE49-F238E27FC236}">
                <a16:creationId xmlns:a16="http://schemas.microsoft.com/office/drawing/2014/main" id="{9B1E6575-4249-55DB-6256-DAB6B1AA02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71305"/>
            <a:ext cx="3942045" cy="4384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60A220-7CED-16EE-9BB2-EBC2920EA32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3235" y="2471305"/>
            <a:ext cx="4774406" cy="22292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AA35487-A9B6-AF40-D009-8EDBFF7F69AF}"/>
              </a:ext>
            </a:extLst>
          </p:cNvPr>
          <p:cNvSpPr/>
          <p:nvPr/>
        </p:nvSpPr>
        <p:spPr>
          <a:xfrm>
            <a:off x="0" y="2478986"/>
            <a:ext cx="8767638" cy="2221602"/>
          </a:xfrm>
          <a:prstGeom prst="rect">
            <a:avLst/>
          </a:prstGeom>
          <a:solidFill>
            <a:srgbClr val="09234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693E8AA-D36C-A4B1-4BE1-5609460E8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8235" y="3367023"/>
            <a:ext cx="5696353" cy="530753"/>
          </a:xfrm>
        </p:spPr>
        <p:txBody>
          <a:bodyPr>
            <a:noAutofit/>
          </a:bodyPr>
          <a:lstStyle/>
          <a:p>
            <a:pPr algn="l"/>
            <a:r>
              <a:rPr lang="en-US" sz="3600">
                <a:solidFill>
                  <a:schemeClr val="bg1"/>
                </a:solidFill>
                <a:latin typeface="FreightText Pro Bold" panose="02000803080000020004" pitchFamily="50" charset="0"/>
              </a:rPr>
              <a:t>WATER STREET FUND I</a:t>
            </a:r>
          </a:p>
        </p:txBody>
      </p:sp>
    </p:spTree>
    <p:extLst>
      <p:ext uri="{BB962C8B-B14F-4D97-AF65-F5344CB8AC3E}">
        <p14:creationId xmlns:p14="http://schemas.microsoft.com/office/powerpoint/2010/main" val="407273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6693E8AA-D36C-A4B1-4BE1-5609460E8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5207" y="622666"/>
            <a:ext cx="5687993" cy="578868"/>
          </a:xfrm>
        </p:spPr>
        <p:txBody>
          <a:bodyPr>
            <a:noAutofit/>
          </a:bodyPr>
          <a:lstStyle/>
          <a:p>
            <a:pPr algn="l"/>
            <a:r>
              <a:rPr lang="en-US" sz="4200">
                <a:solidFill>
                  <a:srgbClr val="092340"/>
                </a:solidFill>
                <a:latin typeface="FreightText Pro Bold" panose="02000803080000020004" pitchFamily="50" charset="0"/>
              </a:rPr>
              <a:t>The big picture…</a:t>
            </a:r>
            <a:endParaRPr lang="en-US" sz="4200">
              <a:solidFill>
                <a:srgbClr val="92ACC1"/>
              </a:solidFill>
              <a:latin typeface="FreightText Pro Bold" panose="02000803080000020004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63A8A5F-DF16-3433-9C9E-4F1A4FA3A582}"/>
              </a:ext>
            </a:extLst>
          </p:cNvPr>
          <p:cNvSpPr/>
          <p:nvPr/>
        </p:nvSpPr>
        <p:spPr>
          <a:xfrm rot="5400000">
            <a:off x="277439" y="898349"/>
            <a:ext cx="602303" cy="45719"/>
          </a:xfrm>
          <a:prstGeom prst="rect">
            <a:avLst/>
          </a:prstGeom>
          <a:solidFill>
            <a:srgbClr val="92ACC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067C645-E460-CFF5-E609-2A64B963E0BA}"/>
              </a:ext>
            </a:extLst>
          </p:cNvPr>
          <p:cNvSpPr txBox="1">
            <a:spLocks/>
          </p:cNvSpPr>
          <p:nvPr/>
        </p:nvSpPr>
        <p:spPr>
          <a:xfrm>
            <a:off x="865206" y="1583927"/>
            <a:ext cx="3782993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Initial Closing: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Final Investment: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Capital Calls: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Distributions: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Avg. Cash Flow: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Leverage:	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Leased:</a:t>
            </a:r>
          </a:p>
          <a:p>
            <a:pPr marL="0" indent="0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Targeted IRR (Net):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48857D7-E2AC-0556-4B77-58FEBEDC63E2}"/>
              </a:ext>
            </a:extLst>
          </p:cNvPr>
          <p:cNvSpPr txBox="1">
            <a:spLocks/>
          </p:cNvSpPr>
          <p:nvPr/>
        </p:nvSpPr>
        <p:spPr>
          <a:xfrm>
            <a:off x="4007381" y="1583927"/>
            <a:ext cx="3782993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Sept. 2018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Sept. 2020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$10.00MM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$2.57MM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7.10%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60.0%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93.4%</a:t>
            </a:r>
          </a:p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9% - 11%</a:t>
            </a:r>
          </a:p>
        </p:txBody>
      </p:sp>
      <p:pic>
        <p:nvPicPr>
          <p:cNvPr id="30" name="Picture 29" descr="A building with a parking lot&#10;&#10;Description automatically generated">
            <a:extLst>
              <a:ext uri="{FF2B5EF4-FFF2-40B4-BE49-F238E27FC236}">
                <a16:creationId xmlns:a16="http://schemas.microsoft.com/office/drawing/2014/main" id="{578ADDFF-9629-3D2F-FBBF-DCAB624434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3000" y="0"/>
            <a:ext cx="3429000" cy="17200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4B07662-35ED-BCD3-4D97-C536638DAA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3000" y="1720056"/>
            <a:ext cx="3427036" cy="17190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BB6770A-FA62-471E-A4E5-12F728DEA5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3718" y="5146811"/>
            <a:ext cx="3427036" cy="17190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1D194A-8018-7BFA-36CF-FA54BE51F3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6"/>
          <a:stretch/>
        </p:blipFill>
        <p:spPr>
          <a:xfrm>
            <a:off x="8761754" y="3427739"/>
            <a:ext cx="3429000" cy="17190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F2AE9D-EC40-FD4C-66A7-703A91AE0A63}"/>
              </a:ext>
            </a:extLst>
          </p:cNvPr>
          <p:cNvSpPr/>
          <p:nvPr/>
        </p:nvSpPr>
        <p:spPr>
          <a:xfrm>
            <a:off x="8763000" y="0"/>
            <a:ext cx="3429000" cy="6855460"/>
          </a:xfrm>
          <a:prstGeom prst="rect">
            <a:avLst/>
          </a:prstGeom>
          <a:solidFill>
            <a:srgbClr val="09234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BB8BD449-CFD3-C838-C95D-91E6A3E310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6763" y="764894"/>
            <a:ext cx="2327037" cy="17317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BFB80E-DFFB-F78B-588F-47FDD740DC9F}"/>
              </a:ext>
            </a:extLst>
          </p:cNvPr>
          <p:cNvSpPr txBox="1"/>
          <p:nvPr/>
        </p:nvSpPr>
        <p:spPr>
          <a:xfrm>
            <a:off x="8693353" y="5856774"/>
            <a:ext cx="3562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FreightText Pro Book" panose="02000603060000020004" pitchFamily="50" charset="0"/>
              </a:rPr>
              <a:t>ws.partners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1445E2F-0ECC-3ED9-DD02-40C6EC57652A}"/>
              </a:ext>
            </a:extLst>
          </p:cNvPr>
          <p:cNvSpPr txBox="1">
            <a:spLocks/>
          </p:cNvSpPr>
          <p:nvPr/>
        </p:nvSpPr>
        <p:spPr>
          <a:xfrm>
            <a:off x="9075386" y="3951675"/>
            <a:ext cx="2794736" cy="451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latin typeface="FreightText Pro Book" panose="02000603060000020004"/>
              </a:rPr>
              <a:t>FUND I</a:t>
            </a:r>
          </a:p>
        </p:txBody>
      </p:sp>
    </p:spTree>
    <p:extLst>
      <p:ext uri="{BB962C8B-B14F-4D97-AF65-F5344CB8AC3E}">
        <p14:creationId xmlns:p14="http://schemas.microsoft.com/office/powerpoint/2010/main" val="3713173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6693E8AA-D36C-A4B1-4BE1-5609460E8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5206" y="622666"/>
            <a:ext cx="7516767" cy="578868"/>
          </a:xfrm>
        </p:spPr>
        <p:txBody>
          <a:bodyPr>
            <a:noAutofit/>
          </a:bodyPr>
          <a:lstStyle/>
          <a:p>
            <a:pPr algn="l"/>
            <a:r>
              <a:rPr lang="en-US" sz="4200">
                <a:solidFill>
                  <a:srgbClr val="092340"/>
                </a:solidFill>
                <a:latin typeface="FreightText Pro Bold" panose="02000803080000020004" pitchFamily="50" charset="0"/>
              </a:rPr>
              <a:t>Strong NOI growth…</a:t>
            </a:r>
            <a:endParaRPr lang="en-US" sz="4200">
              <a:solidFill>
                <a:srgbClr val="92ACC1"/>
              </a:solidFill>
              <a:latin typeface="FreightText Pro Bold" panose="02000803080000020004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63A8A5F-DF16-3433-9C9E-4F1A4FA3A582}"/>
              </a:ext>
            </a:extLst>
          </p:cNvPr>
          <p:cNvSpPr/>
          <p:nvPr/>
        </p:nvSpPr>
        <p:spPr>
          <a:xfrm rot="5400000">
            <a:off x="277439" y="898349"/>
            <a:ext cx="602303" cy="45719"/>
          </a:xfrm>
          <a:prstGeom prst="rect">
            <a:avLst/>
          </a:prstGeom>
          <a:solidFill>
            <a:srgbClr val="92ACC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uilding with a parking lot&#10;&#10;Description automatically generated">
            <a:extLst>
              <a:ext uri="{FF2B5EF4-FFF2-40B4-BE49-F238E27FC236}">
                <a16:creationId xmlns:a16="http://schemas.microsoft.com/office/drawing/2014/main" id="{578ADDFF-9629-3D2F-FBBF-DCAB624434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3000" y="0"/>
            <a:ext cx="3429000" cy="17200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4B07662-35ED-BCD3-4D97-C536638DAA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3000" y="1720056"/>
            <a:ext cx="3427036" cy="17190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BB6770A-FA62-471E-A4E5-12F728DEA5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3718" y="5146811"/>
            <a:ext cx="3427036" cy="17190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1D194A-8018-7BFA-36CF-FA54BE51F3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6"/>
          <a:stretch/>
        </p:blipFill>
        <p:spPr>
          <a:xfrm>
            <a:off x="8761754" y="3427739"/>
            <a:ext cx="3429000" cy="17190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F2AE9D-EC40-FD4C-66A7-703A91AE0A63}"/>
              </a:ext>
            </a:extLst>
          </p:cNvPr>
          <p:cNvSpPr/>
          <p:nvPr/>
        </p:nvSpPr>
        <p:spPr>
          <a:xfrm>
            <a:off x="8763000" y="0"/>
            <a:ext cx="3429000" cy="6855460"/>
          </a:xfrm>
          <a:prstGeom prst="rect">
            <a:avLst/>
          </a:prstGeom>
          <a:solidFill>
            <a:srgbClr val="092340">
              <a:alpha val="6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BB8BD449-CFD3-C838-C95D-91E6A3E310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6763" y="764894"/>
            <a:ext cx="2327037" cy="17317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BFB80E-DFFB-F78B-588F-47FDD740DC9F}"/>
              </a:ext>
            </a:extLst>
          </p:cNvPr>
          <p:cNvSpPr txBox="1"/>
          <p:nvPr/>
        </p:nvSpPr>
        <p:spPr>
          <a:xfrm>
            <a:off x="8693353" y="5856774"/>
            <a:ext cx="3562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FreightText Pro Book" panose="02000603060000020004" pitchFamily="50" charset="0"/>
              </a:rPr>
              <a:t>ws.partners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2A4837D-970E-FC0A-1804-F1BC6C4BACC1}"/>
              </a:ext>
            </a:extLst>
          </p:cNvPr>
          <p:cNvSpPr txBox="1">
            <a:spLocks/>
          </p:cNvSpPr>
          <p:nvPr/>
        </p:nvSpPr>
        <p:spPr>
          <a:xfrm>
            <a:off x="601450" y="1715359"/>
            <a:ext cx="2794736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3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610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Union</a:t>
            </a:r>
            <a:r>
              <a:rPr lang="en-US" sz="3000" baseline="30000">
                <a:solidFill>
                  <a:srgbClr val="092340"/>
                </a:solidFill>
                <a:latin typeface="FreightText Pro Medium" panose="02000603060000020004" pitchFamily="2" charset="0"/>
              </a:rPr>
              <a:t>1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Wayzata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Beltline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1E1D2F4-D64A-9F59-A0CB-00F09ED55073}"/>
              </a:ext>
            </a:extLst>
          </p:cNvPr>
          <p:cNvSpPr txBox="1">
            <a:spLocks/>
          </p:cNvSpPr>
          <p:nvPr/>
        </p:nvSpPr>
        <p:spPr>
          <a:xfrm>
            <a:off x="4689924" y="1712665"/>
            <a:ext cx="1520350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Initial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NOI %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9.05%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4.47%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9.58%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7.06%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508B2D2-60F0-B59C-20CE-502E1FC986C9}"/>
              </a:ext>
            </a:extLst>
          </p:cNvPr>
          <p:cNvSpPr txBox="1">
            <a:spLocks/>
          </p:cNvSpPr>
          <p:nvPr/>
        </p:nvSpPr>
        <p:spPr>
          <a:xfrm>
            <a:off x="2518224" y="1712666"/>
            <a:ext cx="1520350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Current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NOI %</a:t>
            </a:r>
            <a:endParaRPr lang="en-US" sz="3000" baseline="30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9.97%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5.48%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10.20%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8.47%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5331076-53ED-49F5-6E00-AE08AD2DB462}"/>
              </a:ext>
            </a:extLst>
          </p:cNvPr>
          <p:cNvSpPr txBox="1">
            <a:spLocks/>
          </p:cNvSpPr>
          <p:nvPr/>
        </p:nvSpPr>
        <p:spPr>
          <a:xfrm>
            <a:off x="6861624" y="1712666"/>
            <a:ext cx="1520350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en-US" sz="3000">
              <a:solidFill>
                <a:srgbClr val="092340"/>
              </a:solidFill>
              <a:latin typeface="FreightText Pro Medium" panose="02000603060000020004" pitchFamily="2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Change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+0.92%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+1.01%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+0.62%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3000">
                <a:solidFill>
                  <a:srgbClr val="092340"/>
                </a:solidFill>
                <a:latin typeface="FreightText Pro Medium" panose="02000603060000020004" pitchFamily="2" charset="0"/>
              </a:rPr>
              <a:t>+1.41%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FBD8487-A7B2-3874-9E62-DA4ABE6D35E3}"/>
              </a:ext>
            </a:extLst>
          </p:cNvPr>
          <p:cNvSpPr txBox="1">
            <a:spLocks/>
          </p:cNvSpPr>
          <p:nvPr/>
        </p:nvSpPr>
        <p:spPr>
          <a:xfrm>
            <a:off x="606368" y="6235334"/>
            <a:ext cx="7152729" cy="32894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aseline="30000">
                <a:solidFill>
                  <a:srgbClr val="092340"/>
                </a:solidFill>
                <a:latin typeface="FreightText Pro Medium" panose="02000603060000020004" pitchFamily="2" charset="0"/>
              </a:rPr>
              <a:t>1 </a:t>
            </a:r>
            <a:r>
              <a:rPr lang="en-US" sz="2000">
                <a:solidFill>
                  <a:srgbClr val="092340"/>
                </a:solidFill>
                <a:latin typeface="FreightText Pro Medium" panose="02000603060000020004" pitchFamily="2" charset="0"/>
              </a:rPr>
              <a:t>Current projected stabilized yield for Union Plaza is 10.42%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0C80A11-A0E1-6414-D84C-2D3EE84A58C5}"/>
              </a:ext>
            </a:extLst>
          </p:cNvPr>
          <p:cNvSpPr txBox="1">
            <a:spLocks/>
          </p:cNvSpPr>
          <p:nvPr/>
        </p:nvSpPr>
        <p:spPr>
          <a:xfrm>
            <a:off x="9075386" y="3951675"/>
            <a:ext cx="2794736" cy="451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latin typeface="FreightText Pro Book" panose="02000603060000020004"/>
              </a:rPr>
              <a:t>FUND I</a:t>
            </a:r>
          </a:p>
        </p:txBody>
      </p:sp>
    </p:spTree>
    <p:extLst>
      <p:ext uri="{BB962C8B-B14F-4D97-AF65-F5344CB8AC3E}">
        <p14:creationId xmlns:p14="http://schemas.microsoft.com/office/powerpoint/2010/main" val="2864849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078CF7DF886F41A58DD1DFD04E1190" ma:contentTypeVersion="23" ma:contentTypeDescription="Create a new document." ma:contentTypeScope="" ma:versionID="78e35247fad8f70cd9dbd56383308a8d">
  <xsd:schema xmlns:xsd="http://www.w3.org/2001/XMLSchema" xmlns:xs="http://www.w3.org/2001/XMLSchema" xmlns:p="http://schemas.microsoft.com/office/2006/metadata/properties" xmlns:ns2="d9a6fc30-e2b5-4f00-92bf-1a66931db4c9" xmlns:ns3="f1032937-d1b9-41b1-8cbf-990337a23417" targetNamespace="http://schemas.microsoft.com/office/2006/metadata/properties" ma:root="true" ma:fieldsID="b36ca91fdcf2eb308c30a61708c64127" ns2:_="" ns3:_="">
    <xsd:import namespace="d9a6fc30-e2b5-4f00-92bf-1a66931db4c9"/>
    <xsd:import namespace="f1032937-d1b9-41b1-8cbf-990337a234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a6fc30-e2b5-4f00-92bf-1a66931db4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6fa718c-acd3-4bb9-b73e-25ee2a855c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032937-d1b9-41b1-8cbf-990337a23417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783546ef-9966-4653-afa5-2168c2d8ed9b}" ma:internalName="TaxCatchAll" ma:showField="CatchAllData" ma:web="f1032937-d1b9-41b1-8cbf-990337a234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1032937-d1b9-41b1-8cbf-990337a23417" xsi:nil="true"/>
    <lcf76f155ced4ddcb4097134ff3c332f xmlns="d9a6fc30-e2b5-4f00-92bf-1a66931db4c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0B4D4D6-B6C6-4CE5-B9D6-9E98EB3AE9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A00CA3-BC68-480E-8E27-FEEF307AE704}">
  <ds:schemaRefs>
    <ds:schemaRef ds:uri="d9a6fc30-e2b5-4f00-92bf-1a66931db4c9"/>
    <ds:schemaRef ds:uri="f1032937-d1b9-41b1-8cbf-990337a2341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B1FCAEC-33C3-4A4F-8309-FF682DB6A5BF}">
  <ds:schemaRefs>
    <ds:schemaRef ds:uri="d9a6fc30-e2b5-4f00-92bf-1a66931db4c9"/>
    <ds:schemaRef ds:uri="f1032937-d1b9-41b1-8cbf-990337a23417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38</Slides>
  <Notes>38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Investor Update January 25, 2024 </vt:lpstr>
      <vt:lpstr>Agenda</vt:lpstr>
      <vt:lpstr>It’s nice to see you!</vt:lpstr>
      <vt:lpstr>It takes a village…</vt:lpstr>
      <vt:lpstr>What are we seeing?</vt:lpstr>
      <vt:lpstr>Big wins despite challenges</vt:lpstr>
      <vt:lpstr>WATER STREET FUND I</vt:lpstr>
      <vt:lpstr>The big picture…</vt:lpstr>
      <vt:lpstr>Strong NOI growth…</vt:lpstr>
      <vt:lpstr>Loan Maturities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are we looking?</vt:lpstr>
      <vt:lpstr>WATER STREET FUND II</vt:lpstr>
      <vt:lpstr>The big picture...</vt:lpstr>
      <vt:lpstr>Growing NOI on lease-up assets</vt:lpstr>
      <vt:lpstr>Debt Maturities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are we looking?</vt:lpstr>
      <vt:lpstr>What’s Next?</vt:lpstr>
      <vt:lpstr>Thank you for joining us!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Street Fund II, LLC Special Situation Real Estate</dc:title>
  <dc:creator>Nathan Mollan</dc:creator>
  <cp:revision>1</cp:revision>
  <dcterms:created xsi:type="dcterms:W3CDTF">2023-09-11T14:03:12Z</dcterms:created>
  <dcterms:modified xsi:type="dcterms:W3CDTF">2024-01-25T19:08:17Z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0x010100B7078CF7DF886F41A58DD1DFD04E1190</vt:lpwstr>
  </property>
</Properties>
</file>